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2"/>
  </p:notesMasterIdLst>
  <p:sldIdLst>
    <p:sldId id="256" r:id="rId2"/>
    <p:sldId id="939" r:id="rId3"/>
    <p:sldId id="940" r:id="rId4"/>
    <p:sldId id="941" r:id="rId5"/>
    <p:sldId id="299" r:id="rId6"/>
    <p:sldId id="297" r:id="rId7"/>
    <p:sldId id="298" r:id="rId8"/>
    <p:sldId id="579" r:id="rId9"/>
    <p:sldId id="580" r:id="rId10"/>
    <p:sldId id="578" r:id="rId11"/>
    <p:sldId id="911" r:id="rId12"/>
    <p:sldId id="936" r:id="rId13"/>
    <p:sldId id="937" r:id="rId14"/>
    <p:sldId id="938" r:id="rId15"/>
    <p:sldId id="581" r:id="rId16"/>
    <p:sldId id="912" r:id="rId17"/>
    <p:sldId id="913" r:id="rId18"/>
    <p:sldId id="990" r:id="rId19"/>
    <p:sldId id="992" r:id="rId20"/>
    <p:sldId id="991" r:id="rId21"/>
    <p:sldId id="993" r:id="rId22"/>
    <p:sldId id="930" r:id="rId23"/>
    <p:sldId id="931" r:id="rId24"/>
    <p:sldId id="932" r:id="rId25"/>
    <p:sldId id="934" r:id="rId26"/>
    <p:sldId id="978" r:id="rId27"/>
    <p:sldId id="973" r:id="rId28"/>
    <p:sldId id="974" r:id="rId29"/>
    <p:sldId id="975" r:id="rId30"/>
    <p:sldId id="976" r:id="rId31"/>
    <p:sldId id="977" r:id="rId32"/>
    <p:sldId id="927" r:id="rId33"/>
    <p:sldId id="928" r:id="rId34"/>
    <p:sldId id="942" r:id="rId35"/>
    <p:sldId id="920" r:id="rId36"/>
    <p:sldId id="943" r:id="rId37"/>
    <p:sldId id="944" r:id="rId38"/>
    <p:sldId id="945" r:id="rId39"/>
    <p:sldId id="947" r:id="rId40"/>
    <p:sldId id="921" r:id="rId41"/>
    <p:sldId id="946" r:id="rId42"/>
    <p:sldId id="951" r:id="rId43"/>
    <p:sldId id="952" r:id="rId44"/>
    <p:sldId id="953" r:id="rId45"/>
    <p:sldId id="954" r:id="rId46"/>
    <p:sldId id="955" r:id="rId47"/>
    <p:sldId id="956" r:id="rId48"/>
    <p:sldId id="957" r:id="rId49"/>
    <p:sldId id="958" r:id="rId50"/>
    <p:sldId id="959" r:id="rId51"/>
    <p:sldId id="960" r:id="rId52"/>
    <p:sldId id="961" r:id="rId53"/>
    <p:sldId id="948" r:id="rId54"/>
    <p:sldId id="949" r:id="rId55"/>
    <p:sldId id="950" r:id="rId56"/>
    <p:sldId id="972" r:id="rId57"/>
    <p:sldId id="914" r:id="rId58"/>
    <p:sldId id="915" r:id="rId59"/>
    <p:sldId id="979" r:id="rId60"/>
    <p:sldId id="916" r:id="rId61"/>
    <p:sldId id="917" r:id="rId62"/>
    <p:sldId id="918" r:id="rId63"/>
    <p:sldId id="919" r:id="rId64"/>
    <p:sldId id="922" r:id="rId65"/>
    <p:sldId id="923" r:id="rId66"/>
    <p:sldId id="929" r:id="rId67"/>
    <p:sldId id="933" r:id="rId68"/>
    <p:sldId id="935" r:id="rId69"/>
    <p:sldId id="962" r:id="rId70"/>
    <p:sldId id="963" r:id="rId71"/>
    <p:sldId id="964" r:id="rId72"/>
    <p:sldId id="965" r:id="rId73"/>
    <p:sldId id="966" r:id="rId74"/>
    <p:sldId id="967" r:id="rId75"/>
    <p:sldId id="968" r:id="rId76"/>
    <p:sldId id="969" r:id="rId77"/>
    <p:sldId id="980" r:id="rId78"/>
    <p:sldId id="981" r:id="rId79"/>
    <p:sldId id="982" r:id="rId80"/>
    <p:sldId id="970" r:id="rId81"/>
    <p:sldId id="971" r:id="rId82"/>
    <p:sldId id="983" r:id="rId83"/>
    <p:sldId id="984" r:id="rId84"/>
    <p:sldId id="985" r:id="rId85"/>
    <p:sldId id="986" r:id="rId86"/>
    <p:sldId id="987" r:id="rId87"/>
    <p:sldId id="988" r:id="rId88"/>
    <p:sldId id="989" r:id="rId89"/>
    <p:sldId id="924" r:id="rId90"/>
    <p:sldId id="925" r:id="rId91"/>
    <p:sldId id="926" r:id="rId92"/>
    <p:sldId id="716" r:id="rId93"/>
    <p:sldId id="717" r:id="rId94"/>
    <p:sldId id="715" r:id="rId95"/>
    <p:sldId id="735" r:id="rId96"/>
    <p:sldId id="734" r:id="rId97"/>
    <p:sldId id="714" r:id="rId98"/>
    <p:sldId id="736" r:id="rId99"/>
    <p:sldId id="738" r:id="rId100"/>
    <p:sldId id="737" r:id="rId101"/>
    <p:sldId id="741" r:id="rId102"/>
    <p:sldId id="739" r:id="rId103"/>
    <p:sldId id="718" r:id="rId104"/>
    <p:sldId id="719" r:id="rId105"/>
    <p:sldId id="720" r:id="rId106"/>
    <p:sldId id="721" r:id="rId107"/>
    <p:sldId id="722" r:id="rId108"/>
    <p:sldId id="723" r:id="rId109"/>
    <p:sldId id="724" r:id="rId110"/>
    <p:sldId id="725" r:id="rId111"/>
    <p:sldId id="726" r:id="rId112"/>
    <p:sldId id="727" r:id="rId113"/>
    <p:sldId id="728" r:id="rId114"/>
    <p:sldId id="729" r:id="rId115"/>
    <p:sldId id="800" r:id="rId116"/>
    <p:sldId id="801" r:id="rId117"/>
    <p:sldId id="802" r:id="rId118"/>
    <p:sldId id="803" r:id="rId119"/>
    <p:sldId id="804" r:id="rId120"/>
    <p:sldId id="805" r:id="rId121"/>
    <p:sldId id="585" r:id="rId122"/>
    <p:sldId id="806" r:id="rId123"/>
    <p:sldId id="807" r:id="rId124"/>
    <p:sldId id="808" r:id="rId125"/>
    <p:sldId id="809" r:id="rId126"/>
    <p:sldId id="810" r:id="rId127"/>
    <p:sldId id="811" r:id="rId128"/>
    <p:sldId id="592" r:id="rId129"/>
    <p:sldId id="593" r:id="rId130"/>
    <p:sldId id="595" r:id="rId131"/>
    <p:sldId id="594" r:id="rId132"/>
    <p:sldId id="596" r:id="rId133"/>
    <p:sldId id="598" r:id="rId134"/>
    <p:sldId id="599" r:id="rId135"/>
    <p:sldId id="597" r:id="rId136"/>
    <p:sldId id="814" r:id="rId137"/>
    <p:sldId id="812" r:id="rId138"/>
    <p:sldId id="813" r:id="rId139"/>
    <p:sldId id="815" r:id="rId140"/>
    <p:sldId id="816" r:id="rId141"/>
    <p:sldId id="817" r:id="rId142"/>
    <p:sldId id="818" r:id="rId143"/>
    <p:sldId id="819" r:id="rId144"/>
    <p:sldId id="820" r:id="rId145"/>
    <p:sldId id="821" r:id="rId146"/>
    <p:sldId id="822" r:id="rId147"/>
    <p:sldId id="823" r:id="rId148"/>
    <p:sldId id="826" r:id="rId149"/>
    <p:sldId id="824" r:id="rId150"/>
    <p:sldId id="825" r:id="rId1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48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F8B9C-1041-4AA9-BF10-764116526285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85951-190C-41DD-AFCC-FD8170D074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918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EF3EE-E168-4268-9007-BD3C0330B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16B97A-E0F9-4E0B-BA3E-BE2BCCD24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788EF0-4652-4014-8D06-6593AC97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E65E-56AE-4092-86E5-830F247E041B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D2D63F-F2F2-4D00-9294-D758824CE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02676-1ECF-4452-BCC0-82CA6205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89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A32A0-E26B-4F43-99D0-543DEAB8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AA358-EBB0-4AD8-A80A-C4062EC02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8D4D30-6CFD-4CB6-A0A0-C11CB4EF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8E44-BAED-401F-A322-535474FE58F9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9AA600-0A3E-4E04-9628-99901315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24556-11CD-4E68-B72B-C461F0CC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34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F203E0-E9A6-417C-B374-9CE8B468F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A59701-E747-4026-B0DE-09A3AA8E1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DA921-A54D-41D4-8C5D-4F1D75A0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5D8B5-3CA5-478F-ADF8-FFD3ACB203CC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A2BDA7-A2EF-48F3-8F74-343FDBF9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31ADE-D8CE-4E43-AA72-FF2D6E74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593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8043D-9312-45E4-B9E8-B158E269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689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7A972C-5CEF-4D26-9A48-97C79290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90"/>
            <a:ext cx="10515600" cy="466347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ct val="150000"/>
              </a:lnSpc>
              <a:defRPr sz="1600" b="1">
                <a:solidFill>
                  <a:schemeClr val="tx2">
                    <a:lumMod val="75000"/>
                  </a:schemeClr>
                </a:solidFill>
              </a:defRPr>
            </a:lvl2pPr>
            <a:lvl3pPr>
              <a:lnSpc>
                <a:spcPct val="150000"/>
              </a:lnSpc>
              <a:defRPr sz="1600" b="1">
                <a:solidFill>
                  <a:schemeClr val="tx2">
                    <a:lumMod val="75000"/>
                  </a:schemeClr>
                </a:solidFill>
              </a:defRPr>
            </a:lvl3pPr>
            <a:lvl4pPr>
              <a:lnSpc>
                <a:spcPct val="150000"/>
              </a:lnSpc>
              <a:defRPr sz="1600" b="1">
                <a:solidFill>
                  <a:schemeClr val="tx2">
                    <a:lumMod val="75000"/>
                  </a:schemeClr>
                </a:solidFill>
              </a:defRPr>
            </a:lvl4pPr>
            <a:lvl5pPr>
              <a:lnSpc>
                <a:spcPct val="150000"/>
              </a:lnSpc>
              <a:defRPr sz="1600" b="1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BB8988-4B14-4EDB-86C6-76CD281BD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B41F-21F3-47C9-93D6-56E0E45131C9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0062FF-2E88-46C5-B9BF-829F22EEF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96DE6-2BFC-4859-97A3-D8C3F8080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4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40BB0-09C2-448A-8425-751638EF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429102-E31E-499E-8D18-E1EC3C3E8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0ECD1C-99D2-40E4-8BEF-B3CE161C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F230C-4943-4F37-A26F-ADB86F80E756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4F4C17-AE3C-4826-B92D-0A95A24AF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F18CC-9B22-4D11-B659-AEA9958F7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88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5FCA6-C7D1-4FA2-8572-23F8A717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17788D-691A-4108-A5BE-9A8EF09DB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10BEDB-D49F-42C8-97B3-740AFF5F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53863B-F5BB-4D3B-A87A-B4FDCE15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AC2E-4705-4029-A6A0-950502F92DA4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3C6598-0643-4D3E-AB0D-A5CF48A73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5A6268-7B22-46CF-8CA2-4EAAF26AC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04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76AAA-0F4E-4691-B8C7-C8F14E24C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B81CF9-246C-4F71-B6F7-6A9D7EA5B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3A023A-8D3E-44B5-98D0-E671BA522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0964DE-CD18-4496-9CA7-D5BA591EC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2FEB24-7D51-4AE3-9C5E-D79AEBC54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C6C4AC-8CD9-4061-AD37-ED05DEAD0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19201-2690-499E-A9A5-69A5C1AAE94E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2B363B-715D-4EEB-BA47-26922CF98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12EC57-5FE2-4220-A239-1C0C8302D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76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FA024-F47A-44C8-9D32-0515A941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EDC115-84A2-4A07-9914-8FEF81ADE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31E2-7F8D-4B16-9E10-3717227156CF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268F6B-5227-4EA7-BAA5-F66F5ADEB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4B1D11-352A-4339-BFF6-ACCC984A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42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8F6A4F-F087-4033-A583-8685E9637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EE57E-A816-4AFC-A577-0001D5BB2C30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D89853-19AA-4825-B293-644032A2C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FAF104-BC44-4124-BCBB-060462FE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320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E1FFC-5C49-4BB0-9220-F801041F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3F2512-2075-4E07-BB47-3A51DCD53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1583A3-53FB-4366-91F6-6AF6D2A43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966278-4DC2-4AF7-9904-13BCB9A3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85736-169B-4234-85FF-ECF785088CB6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5C9B7D-DA98-4BCF-B04A-8C9A84833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25AF15-783C-4FD1-A732-B83843305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30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08047-B19F-45CC-8C29-BAC1E518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9CEC4F-0AF3-4179-8275-C6DEC610D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A7564A-9750-4F58-B443-2A80AE40B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B665AF-5FC0-4E94-9FA7-F2D152776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DE4D7-B7A7-434F-B3DE-59D5AC1194A4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B3CE02-022C-458F-A1ED-7170E601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A32788-9A16-4D53-B287-270CCCE7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26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7427AA-6BFE-4748-AAA0-9507FDFF0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1A834C-A7EC-45EE-A8F6-0A982850E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42202D-0686-47C1-98A5-F867CD90AB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7A702-C7BA-4795-9A48-F1E9C597D27B}" type="datetime1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210112-44A3-4CFF-8F91-04F3F5E20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4D1D39-8B55-451D-BA0D-C2FBBFFE6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5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godb.com/download-center?jmp=nav#community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uejs/vue-devtools#vue-devtools" TargetMode="External"/><Relationship Id="rId2" Type="http://schemas.openxmlformats.org/officeDocument/2006/relationships/hyperlink" Target="https://kr.vuejs.org/v2/guide/installation.html#Vue-Devtool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uejs/vue-cli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ko.vuejs.org/guide/essentials/template-syntax.html#text-interpol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vuejs.org/v2/guide/comparison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orwindows.org/" TargetMode="External"/><Relationship Id="rId2" Type="http://schemas.openxmlformats.org/officeDocument/2006/relationships/hyperlink" Target="https://www.keycdn.com/blog/npm-vs-yarn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nodejs.org/ko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yarnpkg.com/lang/en/docs/install/#windows-stable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downloads.mariadb.com/MariaDB/mariadb-10.0/winx64-packages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www.heidisql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0D35A-80D5-4F62-B6F7-69468A8A6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Vue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D8A2F5-9BB4-42A4-88BC-D87F6E8F4A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8F41BC-3D01-4C3B-B34F-BE0DDCB7F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79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84B5E-5124-4B2E-8542-38C40961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code</a:t>
            </a:r>
            <a:r>
              <a:rPr lang="ko-KR" altLang="en-US" dirty="0"/>
              <a:t>에서 유용한 </a:t>
            </a:r>
            <a:r>
              <a:rPr lang="ko-KR" altLang="en-US" dirty="0" err="1"/>
              <a:t>확장팩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264765-4EB8-48E3-8CA4-2706EED73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ESLint</a:t>
            </a:r>
            <a:r>
              <a:rPr lang="en-US" altLang="ko-KR" dirty="0"/>
              <a:t> </a:t>
            </a:r>
            <a:r>
              <a:rPr lang="ko-KR" altLang="en-US" dirty="0"/>
              <a:t>자바스크립트 문법 체크</a:t>
            </a:r>
            <a:endParaRPr lang="en-US" altLang="ko-KR" dirty="0"/>
          </a:p>
          <a:p>
            <a:r>
              <a:rPr lang="en-US" altLang="ko-KR" dirty="0"/>
              <a:t>Relative Path  </a:t>
            </a:r>
            <a:r>
              <a:rPr lang="ko-KR" altLang="en-US" dirty="0"/>
              <a:t>상대 경로에 있는 파일 경로를 편하게 작성할 수 있는 도구</a:t>
            </a:r>
            <a:endParaRPr lang="en-US" altLang="ko-KR" dirty="0"/>
          </a:p>
          <a:p>
            <a:r>
              <a:rPr lang="en-US" altLang="ko-KR" dirty="0"/>
              <a:t>HTML5 </a:t>
            </a:r>
          </a:p>
          <a:p>
            <a:r>
              <a:rPr lang="en-US" altLang="ko-KR" dirty="0"/>
              <a:t>Guides </a:t>
            </a:r>
            <a:r>
              <a:rPr lang="ko-KR" altLang="en-US" dirty="0"/>
              <a:t>들여쓰기 가이드라인을 잡아준다 </a:t>
            </a:r>
            <a:endParaRPr lang="en-US" altLang="ko-KR" dirty="0"/>
          </a:p>
          <a:p>
            <a:r>
              <a:rPr lang="en-US" altLang="ko-KR" dirty="0" err="1"/>
              <a:t>vue</a:t>
            </a:r>
            <a:r>
              <a:rPr lang="en-US" altLang="ko-KR" dirty="0"/>
              <a:t> 3 snippets 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7DFBA4-F312-4A1E-A85F-7A6104BB3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410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D6E9C-E6E8-429E-BC73-2F047CB7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HeidiSql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67E9E77-A4E6-4FD6-BCC5-81C563DC1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434" y="1341439"/>
            <a:ext cx="7481133" cy="47847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411956-7F84-48E9-81E7-608BC9F6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3592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551C9-5D47-4C99-B64C-A2EA87F24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guestbook</a:t>
            </a:r>
            <a:r>
              <a:rPr lang="ko-KR" altLang="en-US" dirty="0"/>
              <a:t> </a:t>
            </a:r>
            <a:r>
              <a:rPr lang="en-US" altLang="ko-KR" dirty="0"/>
              <a:t>table </a:t>
            </a:r>
            <a:r>
              <a:rPr lang="ko-KR" altLang="en-US" dirty="0"/>
              <a:t>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1B986C-E643-4AA9-9AF7-BFDB264B3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CREATE TABLE guestbook (</a:t>
            </a:r>
          </a:p>
          <a:p>
            <a:pPr marL="0" indent="0">
              <a:buNone/>
            </a:pPr>
            <a:r>
              <a:rPr lang="en-US" altLang="ko-KR" dirty="0"/>
              <a:t>	id INT(11) NOT NULL AUTO_INCREMENT,</a:t>
            </a:r>
          </a:p>
          <a:p>
            <a:pPr marL="0" indent="0">
              <a:buNone/>
            </a:pPr>
            <a:r>
              <a:rPr lang="en-US" altLang="ko-KR" dirty="0"/>
              <a:t>	title VARCHAR(300) NULL DEFAULT NULL,</a:t>
            </a:r>
          </a:p>
          <a:p>
            <a:pPr marL="0" indent="0">
              <a:buNone/>
            </a:pPr>
            <a:r>
              <a:rPr lang="en-US" altLang="ko-KR" dirty="0"/>
              <a:t>	contents LONGTEXT NULL DEFAULT NULL,</a:t>
            </a:r>
          </a:p>
          <a:p>
            <a:pPr marL="0" indent="0">
              <a:buNone/>
            </a:pPr>
            <a:r>
              <a:rPr lang="en-US" altLang="ko-KR" dirty="0"/>
              <a:t>	writer VARCHAR(50) NULL DEFAULT NULL,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wdate</a:t>
            </a:r>
            <a:r>
              <a:rPr lang="en-US" altLang="ko-KR" dirty="0"/>
              <a:t> DATE NULL DEFAULT NULL,</a:t>
            </a:r>
          </a:p>
          <a:p>
            <a:pPr marL="0" indent="0">
              <a:buNone/>
            </a:pPr>
            <a:r>
              <a:rPr lang="en-US" altLang="ko-KR" dirty="0"/>
              <a:t>	PRIMARY KEY (id)</a:t>
            </a:r>
          </a:p>
          <a:p>
            <a:pPr marL="0" indent="0">
              <a:buNone/>
            </a:pPr>
            <a:r>
              <a:rPr lang="en-US" altLang="ko-KR" dirty="0"/>
              <a:t>);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5C1A14-9702-4725-85CF-286ABA39B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09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64752-8CB3-45D0-B7D7-C0144316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D96974-2085-4F5B-B67A-DBD63E8F5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dirty="0"/>
              <a:t>insert into guestbook(title, contents, writer, </a:t>
            </a:r>
            <a:r>
              <a:rPr lang="en-US" altLang="ko-KR" dirty="0" err="1"/>
              <a:t>wdate</a:t>
            </a:r>
            <a:r>
              <a:rPr lang="en-US" altLang="ko-KR" dirty="0"/>
              <a:t>) values</a:t>
            </a:r>
          </a:p>
          <a:p>
            <a:pPr marL="0" indent="0">
              <a:buNone/>
            </a:pPr>
            <a:r>
              <a:rPr lang="en-US" altLang="ko-KR" dirty="0"/>
              <a:t>('</a:t>
            </a:r>
            <a:r>
              <a:rPr lang="ko-KR" altLang="en-US" dirty="0"/>
              <a:t>제목</a:t>
            </a:r>
            <a:r>
              <a:rPr lang="en-US" altLang="ko-KR" dirty="0"/>
              <a:t>1', '</a:t>
            </a:r>
            <a:r>
              <a:rPr lang="ko-KR" altLang="en-US" dirty="0"/>
              <a:t>내용</a:t>
            </a:r>
            <a:r>
              <a:rPr lang="en-US" altLang="ko-KR" dirty="0"/>
              <a:t>1', '</a:t>
            </a:r>
            <a:r>
              <a:rPr lang="ko-KR" altLang="en-US" dirty="0"/>
              <a:t>홍길동</a:t>
            </a:r>
            <a:r>
              <a:rPr lang="en-US" altLang="ko-KR" dirty="0"/>
              <a:t>1', now());</a:t>
            </a:r>
          </a:p>
          <a:p>
            <a:pPr marL="0" indent="0">
              <a:buNone/>
            </a:pPr>
            <a:r>
              <a:rPr lang="en-US" altLang="ko-KR" dirty="0"/>
              <a:t>insert into guestbook(title, contents, writer, </a:t>
            </a:r>
            <a:r>
              <a:rPr lang="en-US" altLang="ko-KR" dirty="0" err="1"/>
              <a:t>wdate</a:t>
            </a:r>
            <a:r>
              <a:rPr lang="en-US" altLang="ko-KR" dirty="0"/>
              <a:t>) values</a:t>
            </a:r>
          </a:p>
          <a:p>
            <a:pPr marL="0" indent="0">
              <a:buNone/>
            </a:pPr>
            <a:r>
              <a:rPr lang="en-US" altLang="ko-KR" dirty="0"/>
              <a:t>('</a:t>
            </a:r>
            <a:r>
              <a:rPr lang="ko-KR" altLang="en-US" dirty="0"/>
              <a:t>제목</a:t>
            </a:r>
            <a:r>
              <a:rPr lang="en-US" altLang="ko-KR" dirty="0"/>
              <a:t>2', '</a:t>
            </a:r>
            <a:r>
              <a:rPr lang="ko-KR" altLang="en-US" dirty="0"/>
              <a:t>내용</a:t>
            </a:r>
            <a:r>
              <a:rPr lang="en-US" altLang="ko-KR" dirty="0"/>
              <a:t>2', '</a:t>
            </a:r>
            <a:r>
              <a:rPr lang="ko-KR" altLang="en-US" dirty="0"/>
              <a:t>홍길동</a:t>
            </a:r>
            <a:r>
              <a:rPr lang="en-US" altLang="ko-KR" dirty="0"/>
              <a:t>2', now());</a:t>
            </a:r>
          </a:p>
          <a:p>
            <a:pPr marL="0" indent="0">
              <a:buNone/>
            </a:pPr>
            <a:r>
              <a:rPr lang="en-US" altLang="ko-KR" dirty="0"/>
              <a:t>insert into guestbook(title, contents, writer, </a:t>
            </a:r>
            <a:r>
              <a:rPr lang="en-US" altLang="ko-KR" dirty="0" err="1"/>
              <a:t>wdate</a:t>
            </a:r>
            <a:r>
              <a:rPr lang="en-US" altLang="ko-KR" dirty="0"/>
              <a:t>) values</a:t>
            </a:r>
          </a:p>
          <a:p>
            <a:pPr marL="0" indent="0">
              <a:buNone/>
            </a:pPr>
            <a:r>
              <a:rPr lang="en-US" altLang="ko-KR" dirty="0"/>
              <a:t>('</a:t>
            </a:r>
            <a:r>
              <a:rPr lang="ko-KR" altLang="en-US" dirty="0"/>
              <a:t>제목</a:t>
            </a:r>
            <a:r>
              <a:rPr lang="en-US" altLang="ko-KR" dirty="0"/>
              <a:t>3', '</a:t>
            </a:r>
            <a:r>
              <a:rPr lang="ko-KR" altLang="en-US" dirty="0"/>
              <a:t>내용</a:t>
            </a:r>
            <a:r>
              <a:rPr lang="en-US" altLang="ko-KR" dirty="0"/>
              <a:t>3', '</a:t>
            </a:r>
            <a:r>
              <a:rPr lang="ko-KR" altLang="en-US" dirty="0"/>
              <a:t>홍길동</a:t>
            </a:r>
            <a:r>
              <a:rPr lang="en-US" altLang="ko-KR" dirty="0"/>
              <a:t>3', now());</a:t>
            </a:r>
          </a:p>
          <a:p>
            <a:pPr marL="0" indent="0">
              <a:buNone/>
            </a:pPr>
            <a:r>
              <a:rPr lang="en-US" altLang="ko-KR" dirty="0"/>
              <a:t>insert into guestbook(title, contents, writer, </a:t>
            </a:r>
            <a:r>
              <a:rPr lang="en-US" altLang="ko-KR" dirty="0" err="1"/>
              <a:t>wdate</a:t>
            </a:r>
            <a:r>
              <a:rPr lang="en-US" altLang="ko-KR" dirty="0"/>
              <a:t>) values</a:t>
            </a:r>
          </a:p>
          <a:p>
            <a:pPr marL="0" indent="0">
              <a:buNone/>
            </a:pPr>
            <a:r>
              <a:rPr lang="en-US" altLang="ko-KR" dirty="0"/>
              <a:t>('</a:t>
            </a:r>
            <a:r>
              <a:rPr lang="ko-KR" altLang="en-US" dirty="0"/>
              <a:t>제목</a:t>
            </a:r>
            <a:r>
              <a:rPr lang="en-US" altLang="ko-KR" dirty="0"/>
              <a:t>4', '</a:t>
            </a:r>
            <a:r>
              <a:rPr lang="ko-KR" altLang="en-US" dirty="0"/>
              <a:t>내용</a:t>
            </a:r>
            <a:r>
              <a:rPr lang="en-US" altLang="ko-KR" dirty="0"/>
              <a:t>4', '</a:t>
            </a:r>
            <a:r>
              <a:rPr lang="ko-KR" altLang="en-US" dirty="0"/>
              <a:t>홍길동</a:t>
            </a:r>
            <a:r>
              <a:rPr lang="en-US" altLang="ko-KR" dirty="0"/>
              <a:t>4', now());</a:t>
            </a:r>
          </a:p>
          <a:p>
            <a:pPr marL="0" indent="0">
              <a:buNone/>
            </a:pPr>
            <a:r>
              <a:rPr lang="en-US" altLang="ko-KR" dirty="0"/>
              <a:t>insert into guestbook(title, contents, writer, </a:t>
            </a:r>
            <a:r>
              <a:rPr lang="en-US" altLang="ko-KR" dirty="0" err="1"/>
              <a:t>wdate</a:t>
            </a:r>
            <a:r>
              <a:rPr lang="en-US" altLang="ko-KR" dirty="0"/>
              <a:t>) values</a:t>
            </a:r>
          </a:p>
          <a:p>
            <a:pPr marL="0" indent="0">
              <a:buNone/>
            </a:pPr>
            <a:r>
              <a:rPr lang="en-US" altLang="ko-KR" dirty="0"/>
              <a:t>('</a:t>
            </a:r>
            <a:r>
              <a:rPr lang="ko-KR" altLang="en-US" dirty="0"/>
              <a:t>제목</a:t>
            </a:r>
            <a:r>
              <a:rPr lang="en-US" altLang="ko-KR" dirty="0"/>
              <a:t>5', '</a:t>
            </a:r>
            <a:r>
              <a:rPr lang="ko-KR" altLang="en-US" dirty="0"/>
              <a:t>내용</a:t>
            </a:r>
            <a:r>
              <a:rPr lang="en-US" altLang="ko-KR" dirty="0"/>
              <a:t>5', '</a:t>
            </a:r>
            <a:r>
              <a:rPr lang="ko-KR" altLang="en-US" dirty="0"/>
              <a:t>홍길동</a:t>
            </a:r>
            <a:r>
              <a:rPr lang="en-US" altLang="ko-KR" dirty="0"/>
              <a:t>5', now());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select * from guestbook;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384C62-3C53-4067-97C8-06ACEE884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4492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2B891-B5B5-41EF-A501-0EEEC48B01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3956C6-573E-4069-ADF9-C19C02A85E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A644D1-0E44-4375-8C29-79D81F73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4440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8424E-08BC-4F62-BB78-7D4642374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r>
              <a:rPr lang="ko-KR" altLang="en-US" dirty="0"/>
              <a:t> 설치하기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B6A223-C7C5-443B-B5BA-50390AD63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몽고디비</a:t>
            </a:r>
            <a:r>
              <a:rPr lang="ko-KR" altLang="en-US" dirty="0"/>
              <a:t> </a:t>
            </a:r>
            <a:r>
              <a:rPr lang="ko-KR" altLang="en-US" dirty="0" err="1"/>
              <a:t>다운로드및</a:t>
            </a:r>
            <a:r>
              <a:rPr lang="ko-KR" altLang="en-US" dirty="0"/>
              <a:t> 설치 </a:t>
            </a:r>
          </a:p>
          <a:p>
            <a:endParaRPr lang="en-US" altLang="ko-KR" dirty="0"/>
          </a:p>
          <a:p>
            <a:r>
              <a:rPr lang="en-US" altLang="ko-KR" sz="1800" dirty="0">
                <a:hlinkClick r:id="rId2"/>
              </a:rPr>
              <a:t>https://www.mongodb.com/download-center?jmp=nav#community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ko-KR" altLang="en-US" dirty="0" err="1"/>
              <a:t>설치후</a:t>
            </a:r>
            <a:r>
              <a:rPr lang="ko-KR" altLang="en-US" dirty="0"/>
              <a:t> 사용하기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사용방법 </a:t>
            </a:r>
          </a:p>
          <a:p>
            <a:r>
              <a:rPr lang="ko-KR" altLang="en-US" dirty="0"/>
              <a:t>환경변수 </a:t>
            </a:r>
            <a:r>
              <a:rPr lang="en-US" altLang="ko-KR" dirty="0"/>
              <a:t>path </a:t>
            </a:r>
            <a:r>
              <a:rPr lang="ko-KR" altLang="en-US" dirty="0"/>
              <a:t>에 다음 경로 추가하기 </a:t>
            </a:r>
          </a:p>
          <a:p>
            <a:r>
              <a:rPr lang="en-US" altLang="ko-KR" dirty="0"/>
              <a:t>C:\Program Files\MongoDB\Server\4.0\bin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D3B40B-6C69-440E-85B8-F68E6720F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4560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2BF1C-0B07-4758-A406-F9829F03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36EC8D-CB0E-4F50-BE2F-3FBFC29E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몽고디비</a:t>
            </a:r>
            <a:r>
              <a:rPr lang="ko-KR" altLang="en-US" dirty="0"/>
              <a:t> 서버 작동하기 </a:t>
            </a:r>
          </a:p>
          <a:p>
            <a:r>
              <a:rPr lang="en-US" altLang="ko-KR" dirty="0" err="1"/>
              <a:t>mongod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들어갈 경로 없다고 함 </a:t>
            </a:r>
          </a:p>
          <a:p>
            <a:r>
              <a:rPr lang="ko-KR" altLang="en-US" dirty="0"/>
              <a:t>경로 만들기  </a:t>
            </a:r>
            <a:r>
              <a:rPr lang="en-US" altLang="ko-KR" dirty="0"/>
              <a:t>c:/data/db</a:t>
            </a:r>
          </a:p>
          <a:p>
            <a:endParaRPr lang="en-US" altLang="ko-KR" dirty="0"/>
          </a:p>
          <a:p>
            <a:r>
              <a:rPr lang="ko-KR" altLang="en-US" dirty="0"/>
              <a:t>데이터베이스 </a:t>
            </a:r>
          </a:p>
          <a:p>
            <a:r>
              <a:rPr lang="en-US" altLang="ko-KR" dirty="0"/>
              <a:t>c:/data/db</a:t>
            </a:r>
          </a:p>
          <a:p>
            <a:endParaRPr lang="en-US" altLang="ko-KR" dirty="0"/>
          </a:p>
          <a:p>
            <a:r>
              <a:rPr lang="ko-KR" altLang="en-US" dirty="0" err="1"/>
              <a:t>몽고디비</a:t>
            </a:r>
            <a:r>
              <a:rPr lang="ko-KR" altLang="en-US" dirty="0"/>
              <a:t> 서버 작동하기 </a:t>
            </a:r>
          </a:p>
          <a:p>
            <a:r>
              <a:rPr lang="en-US" altLang="ko-KR" dirty="0" err="1"/>
              <a:t>mongod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07E5CC-AA5F-4025-A56E-F7693296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919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E41B2-4163-41A3-BC74-2E964081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BB0FB7-9D03-46FE-BD6C-0E726BA57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서버와 통신하기 </a:t>
            </a:r>
          </a:p>
          <a:p>
            <a:r>
              <a:rPr lang="en-US" altLang="ko-KR" dirty="0"/>
              <a:t>mongo </a:t>
            </a:r>
          </a:p>
          <a:p>
            <a:r>
              <a:rPr lang="ko-KR" altLang="en-US" dirty="0"/>
              <a:t>명령어 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db</a:t>
            </a:r>
            <a:endParaRPr lang="en-US" altLang="ko-KR" dirty="0"/>
          </a:p>
          <a:p>
            <a:r>
              <a:rPr lang="en-US" altLang="ko-KR" dirty="0"/>
              <a:t>test</a:t>
            </a:r>
          </a:p>
          <a:p>
            <a:r>
              <a:rPr lang="ko-KR" altLang="en-US" dirty="0" err="1"/>
              <a:t>디비를</a:t>
            </a:r>
            <a:r>
              <a:rPr lang="ko-KR" altLang="en-US" dirty="0"/>
              <a:t> 모두 보여줘라 </a:t>
            </a:r>
          </a:p>
          <a:p>
            <a:r>
              <a:rPr lang="en-US" altLang="ko-KR" dirty="0"/>
              <a:t>&gt;show </a:t>
            </a:r>
            <a:r>
              <a:rPr lang="en-US" altLang="ko-KR" dirty="0" err="1"/>
              <a:t>dbs</a:t>
            </a:r>
            <a:endParaRPr lang="en-US" altLang="ko-KR" dirty="0"/>
          </a:p>
          <a:p>
            <a:r>
              <a:rPr lang="en-US" altLang="ko-KR" dirty="0"/>
              <a:t>admin   0.000GB</a:t>
            </a:r>
          </a:p>
          <a:p>
            <a:r>
              <a:rPr lang="en-US" altLang="ko-KR" dirty="0"/>
              <a:t>config  0.000GB</a:t>
            </a:r>
          </a:p>
          <a:p>
            <a:pPr marL="0" indent="0">
              <a:buNone/>
            </a:pPr>
            <a:r>
              <a:rPr lang="en-US" altLang="ko-KR" dirty="0"/>
              <a:t>local   0.000GB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CDF88E-62C9-40A5-9D74-106D502B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027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7D678-FBBE-4BA2-878B-BC40E247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45DAB-BE02-401E-A361-BDE989171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98600"/>
            <a:ext cx="10515599" cy="4627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디비</a:t>
            </a:r>
            <a:r>
              <a:rPr lang="ko-KR" altLang="en-US" dirty="0"/>
              <a:t> 사용 명령어 </a:t>
            </a:r>
            <a:r>
              <a:rPr lang="en-US" altLang="ko-KR" dirty="0"/>
              <a:t>- </a:t>
            </a:r>
            <a:r>
              <a:rPr lang="ko-KR" altLang="en-US" dirty="0"/>
              <a:t>없으면 알아서 만들어준다  </a:t>
            </a:r>
          </a:p>
          <a:p>
            <a:pPr marL="0" indent="0">
              <a:buNone/>
            </a:pPr>
            <a:r>
              <a:rPr lang="en-US" altLang="ko-KR" dirty="0"/>
              <a:t>&gt;use </a:t>
            </a:r>
            <a:r>
              <a:rPr lang="en-US" altLang="ko-KR" dirty="0" err="1"/>
              <a:t>mydb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ko-KR" altLang="en-US" dirty="0" err="1"/>
              <a:t>디비</a:t>
            </a:r>
            <a:r>
              <a:rPr lang="ko-KR" altLang="en-US" dirty="0"/>
              <a:t> 삭제 명령어 </a:t>
            </a:r>
          </a:p>
          <a:p>
            <a:pPr marL="0" indent="0">
              <a:buNone/>
            </a:pPr>
            <a:r>
              <a:rPr lang="en-US" altLang="ko-KR" dirty="0"/>
              <a:t>&gt;</a:t>
            </a:r>
            <a:r>
              <a:rPr lang="en-US" altLang="ko-KR" dirty="0" err="1"/>
              <a:t>db.dropDatabase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&gt; show collections</a:t>
            </a:r>
          </a:p>
          <a:p>
            <a:pPr marL="0" indent="0">
              <a:buNone/>
            </a:pPr>
            <a:r>
              <a:rPr lang="en-US" altLang="ko-KR" dirty="0"/>
              <a:t>&gt; </a:t>
            </a:r>
            <a:r>
              <a:rPr lang="en-US" altLang="ko-KR" dirty="0" err="1"/>
              <a:t>db.createCollection</a:t>
            </a:r>
            <a:r>
              <a:rPr lang="en-US" altLang="ko-KR" dirty="0"/>
              <a:t>('person')</a:t>
            </a:r>
          </a:p>
          <a:p>
            <a:pPr marL="0" indent="0">
              <a:buNone/>
            </a:pPr>
            <a:r>
              <a:rPr lang="en-US" altLang="ko-KR" dirty="0"/>
              <a:t>{ "ok" : 1 }</a:t>
            </a:r>
          </a:p>
          <a:p>
            <a:pPr marL="0" indent="0">
              <a:buNone/>
            </a:pPr>
            <a:r>
              <a:rPr lang="en-US" altLang="ko-KR" dirty="0"/>
              <a:t>&gt; show collections</a:t>
            </a:r>
          </a:p>
          <a:p>
            <a:pPr marL="0" indent="0">
              <a:buNone/>
            </a:pPr>
            <a:r>
              <a:rPr lang="en-US" altLang="ko-KR" dirty="0"/>
              <a:t>person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1621F4-6C11-4035-802B-5A237D420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107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B0866A-3B5C-466A-B922-6CFB0BC36E63}"/>
              </a:ext>
            </a:extLst>
          </p:cNvPr>
          <p:cNvSpPr/>
          <p:nvPr/>
        </p:nvSpPr>
        <p:spPr>
          <a:xfrm>
            <a:off x="5427134" y="2777067"/>
            <a:ext cx="5748866" cy="1507066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MongoDB</a:t>
            </a:r>
            <a:r>
              <a:rPr lang="ko-KR" altLang="en-US" sz="1600">
                <a:solidFill>
                  <a:schemeClr val="tx1"/>
                </a:solidFill>
              </a:rPr>
              <a:t>에서는 </a:t>
            </a:r>
            <a:r>
              <a:rPr lang="en-US" altLang="ko-KR" sz="1600">
                <a:solidFill>
                  <a:schemeClr val="tx1"/>
                </a:solidFill>
              </a:rPr>
              <a:t>table</a:t>
            </a:r>
            <a:r>
              <a:rPr lang="ko-KR" altLang="en-US" sz="1600">
                <a:solidFill>
                  <a:schemeClr val="tx1"/>
                </a:solidFill>
              </a:rPr>
              <a:t>도 </a:t>
            </a:r>
            <a:r>
              <a:rPr lang="en-US" altLang="ko-KR" sz="1600">
                <a:solidFill>
                  <a:schemeClr val="tx1"/>
                </a:solidFill>
              </a:rPr>
              <a:t>record</a:t>
            </a:r>
            <a:r>
              <a:rPr lang="ko-KR" altLang="en-US" sz="1600">
                <a:solidFill>
                  <a:schemeClr val="tx1"/>
                </a:solidFill>
              </a:rPr>
              <a:t>도 없다</a:t>
            </a:r>
            <a:r>
              <a:rPr lang="en-US" altLang="ko-KR" sz="160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600">
                <a:solidFill>
                  <a:schemeClr val="tx1"/>
                </a:solidFill>
              </a:rPr>
              <a:t>대신 비슷한 개념으로 각각 </a:t>
            </a:r>
            <a:r>
              <a:rPr lang="en-US" altLang="ko-KR" sz="1600">
                <a:solidFill>
                  <a:schemeClr val="tx1"/>
                </a:solidFill>
              </a:rPr>
              <a:t>collection</a:t>
            </a:r>
            <a:r>
              <a:rPr lang="ko-KR" altLang="en-US" sz="1600">
                <a:solidFill>
                  <a:schemeClr val="tx1"/>
                </a:solidFill>
              </a:rPr>
              <a:t>과 </a:t>
            </a:r>
            <a:r>
              <a:rPr lang="en-US" altLang="ko-KR" sz="1600">
                <a:solidFill>
                  <a:schemeClr val="tx1"/>
                </a:solidFill>
              </a:rPr>
              <a:t>document</a:t>
            </a:r>
            <a:r>
              <a:rPr lang="ko-KR" altLang="en-US" sz="1600">
                <a:solidFill>
                  <a:schemeClr val="tx1"/>
                </a:solidFill>
              </a:rPr>
              <a:t>가 존재한다</a:t>
            </a:r>
            <a:r>
              <a:rPr lang="en-US" altLang="ko-KR" sz="16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RDBMS</a:t>
            </a:r>
            <a:r>
              <a:rPr lang="ko-KR" altLang="en-US" sz="1600">
                <a:solidFill>
                  <a:schemeClr val="tx1"/>
                </a:solidFill>
              </a:rPr>
              <a:t>로 따지면 </a:t>
            </a:r>
            <a:r>
              <a:rPr lang="en-US" altLang="ko-KR" sz="1600">
                <a:solidFill>
                  <a:schemeClr val="tx1"/>
                </a:solidFill>
              </a:rPr>
              <a:t>table</a:t>
            </a:r>
            <a:r>
              <a:rPr lang="ko-KR" altLang="en-US" sz="1600">
                <a:solidFill>
                  <a:schemeClr val="tx1"/>
                </a:solidFill>
              </a:rPr>
              <a:t>과 </a:t>
            </a:r>
            <a:r>
              <a:rPr lang="en-US" altLang="ko-KR" sz="1600">
                <a:solidFill>
                  <a:schemeClr val="tx1"/>
                </a:solidFill>
              </a:rPr>
              <a:t>record</a:t>
            </a:r>
            <a:r>
              <a:rPr lang="ko-KR" altLang="en-US" sz="1600">
                <a:solidFill>
                  <a:schemeClr val="tx1"/>
                </a:solidFill>
              </a:rPr>
              <a:t>와 비슷한개념이다</a:t>
            </a:r>
            <a:r>
              <a:rPr lang="en-US" altLang="ko-KR" sz="1600">
                <a:solidFill>
                  <a:schemeClr val="tx1"/>
                </a:solidFill>
              </a:rPr>
              <a:t>.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6257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FD71A-2795-4DD6-AD69-9843AECA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F6A1E9-4DF0-40C0-8E06-F15A853C2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추가하기 형식</a:t>
            </a:r>
          </a:p>
          <a:p>
            <a:endParaRPr lang="en-US" altLang="ko-KR" dirty="0"/>
          </a:p>
          <a:p>
            <a:r>
              <a:rPr lang="en-US" altLang="ko-KR" dirty="0"/>
              <a:t>db.&lt;</a:t>
            </a:r>
            <a:r>
              <a:rPr lang="ko-KR" altLang="en-US" dirty="0"/>
              <a:t>컬렉션명</a:t>
            </a:r>
            <a:r>
              <a:rPr lang="en-US" altLang="ko-KR" dirty="0"/>
              <a:t>&gt;.insert(&lt;json&gt;)</a:t>
            </a:r>
          </a:p>
          <a:p>
            <a:endParaRPr lang="en-US" altLang="ko-KR" dirty="0"/>
          </a:p>
          <a:p>
            <a:r>
              <a:rPr lang="en-US" altLang="ko-KR" dirty="0" err="1"/>
              <a:t>db.person.insert</a:t>
            </a:r>
            <a:r>
              <a:rPr lang="en-US" altLang="ko-KR" dirty="0"/>
              <a:t>({'name':'</a:t>
            </a:r>
            <a:r>
              <a:rPr lang="ko-KR" altLang="en-US" dirty="0"/>
              <a:t>홍길동</a:t>
            </a:r>
            <a:r>
              <a:rPr lang="en-US" altLang="ko-KR" dirty="0"/>
              <a:t>', 'age':26, '</a:t>
            </a:r>
            <a:r>
              <a:rPr lang="en-US" altLang="ko-KR" dirty="0" err="1"/>
              <a:t>gender':'m</a:t>
            </a:r>
            <a:r>
              <a:rPr lang="en-US" altLang="ko-KR" dirty="0"/>
              <a:t>'})</a:t>
            </a:r>
          </a:p>
          <a:p>
            <a:r>
              <a:rPr lang="en-US" altLang="ko-KR" dirty="0" err="1"/>
              <a:t>db.person.insert</a:t>
            </a:r>
            <a:r>
              <a:rPr lang="en-US" altLang="ko-KR" dirty="0"/>
              <a:t>({'name':'</a:t>
            </a:r>
            <a:r>
              <a:rPr lang="ko-KR" altLang="en-US" dirty="0"/>
              <a:t>장길산</a:t>
            </a:r>
            <a:r>
              <a:rPr lang="en-US" altLang="ko-KR" dirty="0"/>
              <a:t>', 'age':62, '</a:t>
            </a:r>
            <a:r>
              <a:rPr lang="en-US" altLang="ko-KR" dirty="0" err="1"/>
              <a:t>gender':'m</a:t>
            </a:r>
            <a:r>
              <a:rPr lang="en-US" altLang="ko-KR" dirty="0"/>
              <a:t>'})</a:t>
            </a:r>
          </a:p>
          <a:p>
            <a:r>
              <a:rPr lang="en-US" altLang="ko-KR" dirty="0" err="1"/>
              <a:t>db.person.insert</a:t>
            </a:r>
            <a:r>
              <a:rPr lang="en-US" altLang="ko-KR" dirty="0"/>
              <a:t>({'name':'</a:t>
            </a:r>
            <a:r>
              <a:rPr lang="ko-KR" altLang="en-US" dirty="0"/>
              <a:t>임꺽정</a:t>
            </a:r>
            <a:r>
              <a:rPr lang="en-US" altLang="ko-KR" dirty="0"/>
              <a:t>', 'age':28, '</a:t>
            </a:r>
            <a:r>
              <a:rPr lang="en-US" altLang="ko-KR" dirty="0" err="1"/>
              <a:t>gender':'m</a:t>
            </a:r>
            <a:r>
              <a:rPr lang="en-US" altLang="ko-KR" dirty="0"/>
              <a:t>'})</a:t>
            </a:r>
          </a:p>
          <a:p>
            <a:r>
              <a:rPr lang="en-US" altLang="ko-KR" dirty="0" err="1"/>
              <a:t>db.person.find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92FCE8-63C4-4705-813F-DE8EDCF33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5939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85715-9706-4FB7-8F60-0B8A86A6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FD17A-4756-45E3-B547-D1300BF7A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 err="1"/>
              <a:t>db.createCollection</a:t>
            </a:r>
            <a:r>
              <a:rPr lang="en-US" altLang="ko-KR" dirty="0"/>
              <a:t>("member");  </a:t>
            </a:r>
          </a:p>
          <a:p>
            <a:pPr marL="0" indent="0">
              <a:buNone/>
            </a:pPr>
            <a:r>
              <a:rPr lang="en-US" altLang="ko-KR" dirty="0" err="1"/>
              <a:t>db.person.remove</a:t>
            </a:r>
            <a:r>
              <a:rPr lang="en-US" altLang="ko-KR" dirty="0"/>
              <a:t>();</a:t>
            </a:r>
          </a:p>
          <a:p>
            <a:pPr marL="0" indent="0">
              <a:buNone/>
            </a:pPr>
            <a:r>
              <a:rPr lang="en-US" altLang="ko-KR" dirty="0" err="1"/>
              <a:t>db.member.insert</a:t>
            </a:r>
            <a:r>
              <a:rPr lang="en-US" altLang="ko-KR" dirty="0"/>
              <a:t>({'member_id':'test1', 'password':'1234’,       'username':'</a:t>
            </a:r>
            <a:r>
              <a:rPr lang="ko-KR" altLang="en-US" dirty="0"/>
              <a:t>홍길동</a:t>
            </a:r>
            <a:r>
              <a:rPr lang="en-US" altLang="ko-KR" dirty="0"/>
              <a:t>', 'phone':'010-0000-0000'});</a:t>
            </a:r>
          </a:p>
          <a:p>
            <a:pPr marL="0" indent="0">
              <a:buNone/>
            </a:pPr>
            <a:r>
              <a:rPr lang="en-US" altLang="ko-KR" dirty="0" err="1"/>
              <a:t>db.member.insert</a:t>
            </a:r>
            <a:r>
              <a:rPr lang="en-US" altLang="ko-KR" dirty="0"/>
              <a:t>({'member_id':'test2', 'password':'1234’,       'username':'</a:t>
            </a:r>
            <a:r>
              <a:rPr lang="ko-KR" altLang="en-US" dirty="0" err="1"/>
              <a:t>김길동</a:t>
            </a:r>
            <a:r>
              <a:rPr lang="en-US" altLang="ko-KR" dirty="0"/>
              <a:t>', 'phone':'010-1111-1111'});</a:t>
            </a:r>
          </a:p>
          <a:p>
            <a:pPr marL="0" indent="0">
              <a:buNone/>
            </a:pPr>
            <a:r>
              <a:rPr lang="en-US" altLang="ko-KR" dirty="0" err="1"/>
              <a:t>db.member.insert</a:t>
            </a:r>
            <a:r>
              <a:rPr lang="en-US" altLang="ko-KR" dirty="0"/>
              <a:t>({'member_id':'test3', 'password':'1234’,       'username':'</a:t>
            </a:r>
            <a:r>
              <a:rPr lang="ko-KR" altLang="en-US" dirty="0" err="1"/>
              <a:t>이길동</a:t>
            </a:r>
            <a:r>
              <a:rPr lang="en-US" altLang="ko-KR" dirty="0"/>
              <a:t>', 'phone':'010-2222-2222'});</a:t>
            </a:r>
          </a:p>
          <a:p>
            <a:pPr marL="0" indent="0">
              <a:buNone/>
            </a:pPr>
            <a:r>
              <a:rPr lang="en-US" altLang="ko-KR" dirty="0" err="1"/>
              <a:t>db.member.insert</a:t>
            </a:r>
            <a:r>
              <a:rPr lang="en-US" altLang="ko-KR" dirty="0"/>
              <a:t>({'member_id':'test4', 'password':'1234’,       'username':'</a:t>
            </a:r>
            <a:r>
              <a:rPr lang="ko-KR" altLang="en-US" dirty="0" err="1"/>
              <a:t>장길동</a:t>
            </a:r>
            <a:r>
              <a:rPr lang="en-US" altLang="ko-KR" dirty="0"/>
              <a:t>', 'phone':'010-3333-3333'});</a:t>
            </a:r>
          </a:p>
          <a:p>
            <a:pPr marL="0" indent="0">
              <a:buNone/>
            </a:pPr>
            <a:r>
              <a:rPr lang="en-US" altLang="ko-KR" dirty="0" err="1"/>
              <a:t>db.member.insert</a:t>
            </a:r>
            <a:r>
              <a:rPr lang="en-US" altLang="ko-KR" dirty="0"/>
              <a:t>({'member_id':'test5', 'password':'1234’,      'username':'</a:t>
            </a:r>
            <a:r>
              <a:rPr lang="ko-KR" altLang="en-US" dirty="0"/>
              <a:t>고길동</a:t>
            </a:r>
            <a:r>
              <a:rPr lang="en-US" altLang="ko-KR" dirty="0"/>
              <a:t>', 'phone':'010-4444-4444'});      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altLang="ko-KR" dirty="0" err="1"/>
              <a:t>db.member.find</a:t>
            </a:r>
            <a:r>
              <a:rPr lang="en-US" altLang="ko-KR" dirty="0"/>
              <a:t>();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68674C-438D-41D4-A14F-7172D32F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307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00C63-B68E-4514-91C7-B770EF40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vue</a:t>
            </a:r>
            <a:r>
              <a:rPr lang="en-US" altLang="ko-KR" dirty="0"/>
              <a:t>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10D661-DD0F-414D-BEA7-958F9B955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https://jsfiddle.net/chrisvfritz/50wL7mdz/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2BA365-10CB-4EE0-B5EF-D8FBE10FC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20073D-1EB2-46C9-9509-4ABD6ACFD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46" y="2090365"/>
            <a:ext cx="4957854" cy="41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552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78BBB-18BE-4F5E-AA83-901DB4A8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E46149-A890-4FFD-85B0-EB06B9796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dirty="0"/>
              <a:t>데이터 검색하기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/>
              <a:t>모든 데이터 출력 </a:t>
            </a:r>
          </a:p>
          <a:p>
            <a:pPr marL="0" indent="0">
              <a:buNone/>
            </a:pPr>
            <a:r>
              <a:rPr lang="en-US" altLang="ko-KR" dirty="0"/>
              <a:t>db.&lt;</a:t>
            </a:r>
            <a:r>
              <a:rPr lang="ko-KR" altLang="en-US" dirty="0"/>
              <a:t>컬렉션명</a:t>
            </a:r>
            <a:r>
              <a:rPr lang="en-US" altLang="ko-KR" dirty="0"/>
              <a:t>&gt;.find()</a:t>
            </a:r>
          </a:p>
          <a:p>
            <a:pPr marL="0" indent="0">
              <a:buNone/>
            </a:pPr>
            <a:r>
              <a:rPr lang="en-US" altLang="ko-KR" dirty="0" err="1"/>
              <a:t>db.person.find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</a:t>
            </a:r>
            <a:r>
              <a:rPr lang="ko-KR" altLang="en-US" dirty="0"/>
              <a:t>조건 출력 </a:t>
            </a:r>
          </a:p>
          <a:p>
            <a:pPr marL="0" indent="0">
              <a:buNone/>
            </a:pPr>
            <a:r>
              <a:rPr lang="en-US" altLang="ko-KR" dirty="0"/>
              <a:t>db.&lt;</a:t>
            </a:r>
            <a:r>
              <a:rPr lang="ko-KR" altLang="en-US" dirty="0"/>
              <a:t>컬렉션명</a:t>
            </a:r>
            <a:r>
              <a:rPr lang="en-US" altLang="ko-KR" dirty="0"/>
              <a:t>&gt;.find(&lt;json&gt;)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db.person.find</a:t>
            </a:r>
            <a:r>
              <a:rPr lang="en-US" altLang="ko-KR" dirty="0"/>
              <a:t>({'name':'</a:t>
            </a:r>
            <a:r>
              <a:rPr lang="ko-KR" altLang="en-US" dirty="0"/>
              <a:t>홍길동</a:t>
            </a:r>
            <a:r>
              <a:rPr lang="en-US" altLang="ko-KR" dirty="0"/>
              <a:t>'})</a:t>
            </a:r>
          </a:p>
          <a:p>
            <a:pPr marL="0" indent="0">
              <a:buNone/>
            </a:pPr>
            <a:r>
              <a:rPr lang="en-US" altLang="ko-KR" dirty="0"/>
              <a:t>find</a:t>
            </a:r>
            <a:r>
              <a:rPr lang="ko-KR" altLang="en-US" dirty="0"/>
              <a:t>내에 조건을 넣지 않는다면 현제 컬렉션 내의 모든 데이터를 보여준다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만약 조건을 건다면 해당 조건에 일치하는 데이터만 보여준다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만약 해당조건에 </a:t>
            </a:r>
            <a:r>
              <a:rPr lang="en-US" altLang="ko-KR" dirty="0"/>
              <a:t>RDBMS</a:t>
            </a:r>
            <a:r>
              <a:rPr lang="ko-KR" altLang="en-US" dirty="0"/>
              <a:t>처럼 </a:t>
            </a:r>
            <a:r>
              <a:rPr lang="en-US" altLang="ko-KR" dirty="0"/>
              <a:t>LIKE(</a:t>
            </a:r>
            <a:r>
              <a:rPr lang="ko-KR" altLang="en-US" dirty="0"/>
              <a:t>부분일치</a:t>
            </a:r>
            <a:r>
              <a:rPr lang="en-US" altLang="ko-KR" dirty="0"/>
              <a:t>)</a:t>
            </a:r>
            <a:r>
              <a:rPr lang="ko-KR" altLang="en-US" dirty="0"/>
              <a:t>로 데이터를 보고싶다면 정규표현식을 조건으로 </a:t>
            </a:r>
            <a:r>
              <a:rPr lang="ko-KR" altLang="en-US" dirty="0" err="1"/>
              <a:t>사용하면된다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C40A54-888C-47F5-BAAE-2B315794A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126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260D6-F2C1-4054-9B05-E1E9C5485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BE1C5E-F34E-4F8E-8672-C86095C75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데이터수정하기 </a:t>
            </a:r>
          </a:p>
          <a:p>
            <a:pPr marL="0" indent="0">
              <a:buNone/>
            </a:pPr>
            <a:r>
              <a:rPr lang="en-US" altLang="ko-KR" dirty="0"/>
              <a:t>db.&lt;</a:t>
            </a:r>
            <a:r>
              <a:rPr lang="ko-KR" altLang="en-US" dirty="0"/>
              <a:t>컬렉션명</a:t>
            </a:r>
            <a:r>
              <a:rPr lang="en-US" altLang="ko-KR" dirty="0"/>
              <a:t>&gt;.update(&lt;json1&gt;,&lt;json2&gt;)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db.person.update</a:t>
            </a:r>
            <a:r>
              <a:rPr lang="en-US" altLang="ko-KR" dirty="0"/>
              <a:t>({'name':'</a:t>
            </a:r>
            <a:r>
              <a:rPr lang="ko-KR" altLang="en-US" dirty="0"/>
              <a:t>홍길동</a:t>
            </a:r>
            <a:r>
              <a:rPr lang="en-US" altLang="ko-KR" dirty="0"/>
              <a:t>'}, {$set:{'age':40}})</a:t>
            </a:r>
          </a:p>
          <a:p>
            <a:pPr marL="0" indent="0">
              <a:buNone/>
            </a:pPr>
            <a:r>
              <a:rPr lang="en-US" altLang="ko-KR" dirty="0" err="1"/>
              <a:t>db.person.find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삭제하기 </a:t>
            </a:r>
          </a:p>
          <a:p>
            <a:pPr marL="0" indent="0">
              <a:buNone/>
            </a:pPr>
            <a:r>
              <a:rPr lang="en-US" altLang="ko-KR" dirty="0"/>
              <a:t>db.&lt;</a:t>
            </a:r>
            <a:r>
              <a:rPr lang="ko-KR" altLang="en-US" dirty="0"/>
              <a:t>컬렉션명</a:t>
            </a:r>
            <a:r>
              <a:rPr lang="en-US" altLang="ko-KR" dirty="0"/>
              <a:t>&gt;.remove(&lt;json&gt;)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db.person.remove</a:t>
            </a:r>
            <a:r>
              <a:rPr lang="en-US" altLang="ko-KR" dirty="0"/>
              <a:t>({'name':'</a:t>
            </a:r>
            <a:r>
              <a:rPr lang="ko-KR" altLang="en-US" dirty="0"/>
              <a:t>홍길동</a:t>
            </a:r>
            <a:r>
              <a:rPr lang="en-US" altLang="ko-KR" dirty="0"/>
              <a:t>'})</a:t>
            </a:r>
          </a:p>
          <a:p>
            <a:pPr marL="0" indent="0">
              <a:buNone/>
            </a:pPr>
            <a:r>
              <a:rPr lang="en-US" altLang="ko-KR" dirty="0" err="1"/>
              <a:t>db.person.find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C5C0ED-BB8D-454F-A43D-C8BB326B6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0174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6DF3F-4F0B-4420-978B-ED04AD55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0FFCC6-A3A6-4181-BFF7-BF7C8D1B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조건 부여하기 </a:t>
            </a:r>
          </a:p>
          <a:p>
            <a:r>
              <a:rPr lang="en-US" altLang="ko-KR" dirty="0"/>
              <a:t>$eq	(equals) </a:t>
            </a:r>
            <a:r>
              <a:rPr lang="ko-KR" altLang="en-US" dirty="0"/>
              <a:t>주어진 값과 일치하는 값</a:t>
            </a:r>
          </a:p>
          <a:p>
            <a:r>
              <a:rPr lang="en-US" altLang="ko-KR" dirty="0"/>
              <a:t>$</a:t>
            </a:r>
            <a:r>
              <a:rPr lang="en-US" altLang="ko-KR" dirty="0" err="1"/>
              <a:t>gt</a:t>
            </a:r>
            <a:r>
              <a:rPr lang="en-US" altLang="ko-KR" dirty="0"/>
              <a:t>	(greater than) </a:t>
            </a:r>
            <a:r>
              <a:rPr lang="ko-KR" altLang="en-US" dirty="0"/>
              <a:t>주어진 값보다 큰 값</a:t>
            </a:r>
          </a:p>
          <a:p>
            <a:r>
              <a:rPr lang="en-US" altLang="ko-KR" dirty="0"/>
              <a:t>$</a:t>
            </a:r>
            <a:r>
              <a:rPr lang="en-US" altLang="ko-KR" dirty="0" err="1"/>
              <a:t>gte</a:t>
            </a:r>
            <a:r>
              <a:rPr lang="en-US" altLang="ko-KR" dirty="0"/>
              <a:t>	(</a:t>
            </a:r>
            <a:r>
              <a:rPr lang="en-US" altLang="ko-KR" dirty="0" err="1"/>
              <a:t>greather</a:t>
            </a:r>
            <a:r>
              <a:rPr lang="en-US" altLang="ko-KR" dirty="0"/>
              <a:t> than or equals) </a:t>
            </a:r>
            <a:r>
              <a:rPr lang="ko-KR" altLang="en-US" dirty="0"/>
              <a:t>주어진 값보다 크거나 같은 값</a:t>
            </a:r>
          </a:p>
          <a:p>
            <a:r>
              <a:rPr lang="en-US" altLang="ko-KR" dirty="0"/>
              <a:t>$</a:t>
            </a:r>
            <a:r>
              <a:rPr lang="en-US" altLang="ko-KR" dirty="0" err="1"/>
              <a:t>lt</a:t>
            </a:r>
            <a:r>
              <a:rPr lang="en-US" altLang="ko-KR" dirty="0"/>
              <a:t>	(less than) </a:t>
            </a:r>
            <a:r>
              <a:rPr lang="ko-KR" altLang="en-US" dirty="0"/>
              <a:t>주어진 값보다 작은 값</a:t>
            </a:r>
          </a:p>
          <a:p>
            <a:r>
              <a:rPr lang="en-US" altLang="ko-KR" dirty="0"/>
              <a:t>$</a:t>
            </a:r>
            <a:r>
              <a:rPr lang="en-US" altLang="ko-KR" dirty="0" err="1"/>
              <a:t>lte</a:t>
            </a:r>
            <a:r>
              <a:rPr lang="en-US" altLang="ko-KR" dirty="0"/>
              <a:t>	(less than or equals) </a:t>
            </a:r>
            <a:r>
              <a:rPr lang="ko-KR" altLang="en-US" dirty="0"/>
              <a:t>주어진 값보다 작거나 같은 값</a:t>
            </a:r>
          </a:p>
          <a:p>
            <a:r>
              <a:rPr lang="en-US" altLang="ko-KR" dirty="0"/>
              <a:t>$ne	(not equal) </a:t>
            </a:r>
            <a:r>
              <a:rPr lang="ko-KR" altLang="en-US" dirty="0"/>
              <a:t>주어진 값과 일치하지 않는 값</a:t>
            </a:r>
          </a:p>
          <a:p>
            <a:r>
              <a:rPr lang="en-US" altLang="ko-KR" dirty="0"/>
              <a:t>$in	</a:t>
            </a:r>
            <a:r>
              <a:rPr lang="ko-KR" altLang="en-US" dirty="0"/>
              <a:t>주어진 배열 안에 속하는 값</a:t>
            </a:r>
          </a:p>
          <a:p>
            <a:r>
              <a:rPr lang="en-US" altLang="ko-KR" dirty="0"/>
              <a:t>$</a:t>
            </a:r>
            <a:r>
              <a:rPr lang="en-US" altLang="ko-KR" dirty="0" err="1"/>
              <a:t>nin</a:t>
            </a:r>
            <a:r>
              <a:rPr lang="en-US" altLang="ko-KR" dirty="0"/>
              <a:t>	</a:t>
            </a:r>
            <a:r>
              <a:rPr lang="ko-KR" altLang="en-US" dirty="0" err="1"/>
              <a:t>주어빈</a:t>
            </a:r>
            <a:r>
              <a:rPr lang="ko-KR" altLang="en-US" dirty="0"/>
              <a:t> 배열 안에 속하지 않는 값</a:t>
            </a:r>
          </a:p>
          <a:p>
            <a:endParaRPr lang="ko-KR" altLang="en-US" dirty="0"/>
          </a:p>
          <a:p>
            <a:pPr marL="0" indent="0">
              <a:buNone/>
            </a:pPr>
            <a:r>
              <a:rPr lang="en-US" altLang="ko-KR" dirty="0" err="1"/>
              <a:t>db.person.find</a:t>
            </a:r>
            <a:r>
              <a:rPr lang="en-US" altLang="ko-KR" dirty="0"/>
              <a:t>({age:{$gte:40, $lt:60}})</a:t>
            </a:r>
          </a:p>
          <a:p>
            <a:pPr marL="0" indent="0">
              <a:buNone/>
            </a:pPr>
            <a:r>
              <a:rPr lang="en-US" altLang="ko-KR" dirty="0" err="1"/>
              <a:t>db.person.find</a:t>
            </a:r>
            <a:r>
              <a:rPr lang="en-US" altLang="ko-KR" dirty="0"/>
              <a:t>({age:{$gte:40}})</a:t>
            </a:r>
          </a:p>
          <a:p>
            <a:pPr marL="0" indent="0">
              <a:buNone/>
            </a:pPr>
            <a:r>
              <a:rPr lang="en-US" altLang="ko-KR" dirty="0" err="1"/>
              <a:t>db.person.find</a:t>
            </a:r>
            <a:r>
              <a:rPr lang="en-US" altLang="ko-KR" dirty="0"/>
              <a:t>({name:{$in:["</a:t>
            </a:r>
            <a:r>
              <a:rPr lang="ko-KR" altLang="en-US" dirty="0"/>
              <a:t>장</a:t>
            </a:r>
            <a:r>
              <a:rPr lang="en-US" altLang="ko-KR" dirty="0"/>
              <a:t>", "</a:t>
            </a:r>
            <a:r>
              <a:rPr lang="ko-KR" altLang="en-US" dirty="0"/>
              <a:t>임</a:t>
            </a:r>
            <a:r>
              <a:rPr lang="en-US" altLang="ko-KR" dirty="0"/>
              <a:t>"]}})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0ABE91-ED50-432F-A5AC-B0FA902FB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2742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94F9F-BA89-4976-984F-7BDDD60D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B7FCE-E635-4939-A624-4788F9A93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자동 시퀀스 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db.customSequences.insert</a:t>
            </a:r>
            <a:r>
              <a:rPr lang="en-US" altLang="ko-KR" dirty="0"/>
              <a:t>(</a:t>
            </a:r>
          </a:p>
          <a:p>
            <a:pPr marL="0" indent="0">
              <a:buNone/>
            </a:pPr>
            <a:r>
              <a:rPr lang="en-US" altLang="ko-KR" dirty="0"/>
              <a:t>	{</a:t>
            </a:r>
          </a:p>
          <a:p>
            <a:pPr marL="0" indent="0">
              <a:buNone/>
            </a:pPr>
            <a:r>
              <a:rPr lang="en-US" altLang="ko-KR" dirty="0"/>
              <a:t>      _id: "hero",  // </a:t>
            </a:r>
            <a:r>
              <a:rPr lang="ko-KR" altLang="en-US" dirty="0"/>
              <a:t>시퀀스 이름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seq: 0         // </a:t>
            </a:r>
            <a:r>
              <a:rPr lang="ko-KR" altLang="en-US" dirty="0"/>
              <a:t>초기 값</a:t>
            </a:r>
          </a:p>
          <a:p>
            <a:pPr marL="0" indent="0">
              <a:buNone/>
            </a:pPr>
            <a:r>
              <a:rPr lang="ko-KR" altLang="en-US" dirty="0"/>
              <a:t>   </a:t>
            </a:r>
            <a:r>
              <a:rPr lang="en-US" altLang="ko-KR" dirty="0"/>
              <a:t>}</a:t>
            </a:r>
          </a:p>
          <a:p>
            <a:pPr marL="0" indent="0">
              <a:buNone/>
            </a:pP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D964E-B649-4253-84D5-B93EAAAC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5720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442AD-41D7-43A5-9A52-F99287BF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B60F15-4EB8-4BF8-B125-702B24D10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 err="1"/>
              <a:t>db.system.js.save</a:t>
            </a:r>
            <a:r>
              <a:rPr lang="en-US" altLang="ko-KR" dirty="0"/>
              <a:t>( </a:t>
            </a:r>
          </a:p>
          <a:p>
            <a:pPr marL="0" indent="0">
              <a:buNone/>
            </a:pPr>
            <a:r>
              <a:rPr lang="en-US" altLang="ko-KR" dirty="0"/>
              <a:t>{   "_id" : "</a:t>
            </a:r>
            <a:r>
              <a:rPr lang="en-US" altLang="ko-KR" dirty="0" err="1"/>
              <a:t>getNextSequence</a:t>
            </a:r>
            <a:r>
              <a:rPr lang="en-US" altLang="ko-KR" dirty="0"/>
              <a:t>", </a:t>
            </a:r>
          </a:p>
          <a:p>
            <a:pPr marL="0" indent="0">
              <a:buNone/>
            </a:pPr>
            <a:r>
              <a:rPr lang="en-US" altLang="ko-KR" dirty="0"/>
              <a:t>   "value" : function(name) { </a:t>
            </a:r>
          </a:p>
          <a:p>
            <a:pPr marL="457200" lvl="1" indent="0">
              <a:buNone/>
            </a:pPr>
            <a:r>
              <a:rPr lang="en-US" altLang="ko-KR" dirty="0"/>
              <a:t>          var ret = </a:t>
            </a:r>
            <a:r>
              <a:rPr lang="en-US" altLang="ko-KR" dirty="0" err="1"/>
              <a:t>db.customSequences.findAndModify</a:t>
            </a:r>
            <a:r>
              <a:rPr lang="en-US" altLang="ko-KR" dirty="0"/>
              <a:t>(</a:t>
            </a:r>
          </a:p>
          <a:p>
            <a:pPr marL="914400" lvl="2" indent="0">
              <a:buNone/>
            </a:pPr>
            <a:r>
              <a:rPr lang="en-US" altLang="ko-KR" dirty="0"/>
              <a:t>	{</a:t>
            </a:r>
          </a:p>
          <a:p>
            <a:pPr marL="914400" lvl="2" indent="0">
              <a:buNone/>
            </a:pPr>
            <a:r>
              <a:rPr lang="en-US" altLang="ko-KR" dirty="0"/>
              <a:t>	 	query: { _</a:t>
            </a:r>
            <a:r>
              <a:rPr lang="en-US" altLang="ko-KR" dirty="0" err="1"/>
              <a:t>id:name</a:t>
            </a:r>
            <a:r>
              <a:rPr lang="en-US" altLang="ko-KR" dirty="0"/>
              <a:t>},	update: {$</a:t>
            </a:r>
            <a:r>
              <a:rPr lang="en-US" altLang="ko-KR" dirty="0" err="1"/>
              <a:t>inc</a:t>
            </a:r>
            <a:r>
              <a:rPr lang="en-US" altLang="ko-KR" dirty="0"/>
              <a:t>: { seq:1}}, new: true</a:t>
            </a:r>
          </a:p>
          <a:p>
            <a:pPr marL="914400" lvl="2" indent="0">
              <a:buNone/>
            </a:pPr>
            <a:r>
              <a:rPr lang="en-US" altLang="ko-KR" dirty="0"/>
              <a:t>	});</a:t>
            </a:r>
          </a:p>
          <a:p>
            <a:pPr marL="914400" lvl="2" indent="0">
              <a:buNone/>
            </a:pPr>
            <a:r>
              <a:rPr lang="en-US" altLang="ko-KR" dirty="0"/>
              <a:t>    return </a:t>
            </a:r>
            <a:r>
              <a:rPr lang="en-US" altLang="ko-KR" dirty="0" err="1"/>
              <a:t>ret.seq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r>
              <a:rPr lang="en-US" altLang="ko-KR" dirty="0"/>
              <a:t>	}</a:t>
            </a:r>
          </a:p>
          <a:p>
            <a:pPr marL="0" indent="0">
              <a:buNone/>
            </a:pPr>
            <a:r>
              <a:rPr lang="en-US" altLang="ko-KR" dirty="0"/>
              <a:t>});</a:t>
            </a:r>
          </a:p>
          <a:p>
            <a:pPr marL="0" indent="0">
              <a:buNone/>
            </a:pPr>
            <a:r>
              <a:rPr lang="en-US" altLang="ko-KR" dirty="0" err="1"/>
              <a:t>db.loadServerScripts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 err="1"/>
              <a:t>getNextSequence</a:t>
            </a:r>
            <a:r>
              <a:rPr lang="en-US" altLang="ko-KR" dirty="0"/>
              <a:t>("hero");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7DBD6-ED2D-446C-84AA-073A1B28A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6448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A3218-29FF-44BD-B4BE-1364CD9D74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스프링 부트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963A7F-A8DF-44C6-9F0C-6B3E25CE32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253DAA-175F-43F3-908A-46B076D2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690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62B31-9C30-4E22-A24F-94C4422E0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Hello, Web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1D2A9-951D-4B86-9A77-DA82B2EE2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file – new – spring starter project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773D52-DC21-4CA7-B5B7-3E6D9B9B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549" y="2147051"/>
            <a:ext cx="6840760" cy="4029912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75E029-61E7-452D-9FC8-FB8228C8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4119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62218-3B47-47E2-83C2-BED57A664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Hello, Web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07BABC-90CB-419D-ADE9-1B595C77C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Hello 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F5EC94-EE2E-4527-A274-1CD85801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334" y="1700808"/>
            <a:ext cx="5211332" cy="465313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7AEE4A-F8E0-4FC2-9C5E-B8B7B0B5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4875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A9107-C8E6-45C2-AE03-D431E50F0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Hello, Web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F83E0-5A2D-4C3D-9F60-412C19C7F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FDDA1-55AD-4A69-A031-5A1FD7CA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882" y="1628800"/>
            <a:ext cx="5461439" cy="4641379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F353160F-4901-4237-82AD-1FA8E35F7BD4}"/>
              </a:ext>
            </a:extLst>
          </p:cNvPr>
          <p:cNvSpPr/>
          <p:nvPr/>
        </p:nvSpPr>
        <p:spPr>
          <a:xfrm>
            <a:off x="3647728" y="5200133"/>
            <a:ext cx="432048" cy="288032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642AF5E5-8F4E-4430-BB83-DCA18BE7B941}"/>
              </a:ext>
            </a:extLst>
          </p:cNvPr>
          <p:cNvSpPr/>
          <p:nvPr/>
        </p:nvSpPr>
        <p:spPr>
          <a:xfrm>
            <a:off x="1847528" y="4379094"/>
            <a:ext cx="1512168" cy="922114"/>
          </a:xfrm>
          <a:prstGeom prst="wedgeRectCallout">
            <a:avLst>
              <a:gd name="adj1" fmla="val 68465"/>
              <a:gd name="adj2" fmla="val 348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web </a:t>
            </a:r>
            <a:r>
              <a:rPr lang="ko-KR" altLang="en-US" dirty="0"/>
              <a:t>선택하기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68847-02C5-4324-A7E1-8599965DA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2997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16878-BB43-4005-9175-2C0035660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Hello, Web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87C03-B9C0-4E04-87D8-A42D944C0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02E34F-FD47-43B1-B69A-94E2800BB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571" y="1567653"/>
            <a:ext cx="5166858" cy="501317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EA72FC-675F-485D-83CE-67B5CD9D1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471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9F05A-6C9A-4F82-A8D1-C7BDE3857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Vue</a:t>
            </a:r>
            <a:r>
              <a:rPr lang="ko-KR" altLang="en-US" dirty="0"/>
              <a:t>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9DCCFA-2EFD-44D4-9AE7-EF50728ED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Vue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는 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ECMAScript 5 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기능을 사용하기 때문에 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IE8 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이하 버전을 </a:t>
            </a:r>
            <a:r>
              <a:rPr lang="ko-KR" altLang="en-US" b="1" i="0" dirty="0">
                <a:solidFill>
                  <a:srgbClr val="273849"/>
                </a:solidFill>
                <a:effectLst/>
                <a:latin typeface="Source Sans Pro" panose="020B0503030403020204" pitchFamily="34" charset="0"/>
              </a:rPr>
              <a:t>지원하지 않습니다</a:t>
            </a:r>
            <a:endParaRPr lang="en-US" altLang="ko-KR" b="1" i="0" dirty="0">
              <a:solidFill>
                <a:srgbClr val="273849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ko-KR" b="1" i="0" u="none" strike="noStrike" dirty="0">
                <a:solidFill>
                  <a:srgbClr val="273849"/>
                </a:solidFill>
                <a:effectLst/>
                <a:latin typeface="Source Sans Pro" panose="020B0503030403020204" pitchFamily="34" charset="0"/>
                <a:hlinkClick r:id="rId2" tooltip="Vue Devtools"/>
              </a:rPr>
              <a:t>Vue </a:t>
            </a:r>
            <a:r>
              <a:rPr lang="en-US" altLang="ko-KR" b="1" i="0" u="none" strike="noStrike" dirty="0" err="1">
                <a:solidFill>
                  <a:srgbClr val="273849"/>
                </a:solidFill>
                <a:effectLst/>
                <a:latin typeface="Source Sans Pro" panose="020B0503030403020204" pitchFamily="34" charset="0"/>
                <a:hlinkClick r:id="rId2" tooltip="Vue Devtools"/>
              </a:rPr>
              <a:t>Devtools</a:t>
            </a:r>
            <a:endParaRPr lang="en-US" altLang="ko-KR" b="1" i="0" dirty="0">
              <a:solidFill>
                <a:srgbClr val="273849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Vue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를 사용할 때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브라우저에 </a:t>
            </a:r>
            <a:r>
              <a:rPr lang="en-US" altLang="ko-KR" b="1" i="0" u="none" strike="noStrike" dirty="0">
                <a:solidFill>
                  <a:srgbClr val="42B983"/>
                </a:solidFill>
                <a:effectLst/>
                <a:latin typeface="Source Sans Pro" panose="020B0503030403020204" pitchFamily="34" charset="0"/>
                <a:hlinkClick r:id="rId3"/>
              </a:rPr>
              <a:t>Vue </a:t>
            </a:r>
            <a:r>
              <a:rPr lang="en-US" altLang="ko-KR" b="1" i="0" u="none" strike="noStrike" dirty="0" err="1">
                <a:solidFill>
                  <a:srgbClr val="42B983"/>
                </a:solidFill>
                <a:effectLst/>
                <a:latin typeface="Source Sans Pro" panose="020B0503030403020204" pitchFamily="34" charset="0"/>
                <a:hlinkClick r:id="rId3"/>
              </a:rPr>
              <a:t>Devtools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를 설치 </a:t>
            </a:r>
            <a:r>
              <a:rPr lang="ko-KR" altLang="en-US" b="0" i="0" dirty="0" err="1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하는것이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 좋습니다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. Vue 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앱을 보다 사용자 친화적인 인터페이스에서 검사하고 디버깅할 수 있습니다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.</a:t>
            </a:r>
          </a:p>
          <a:p>
            <a:r>
              <a:rPr lang="en-US" altLang="ko-KR" dirty="0"/>
              <a:t>https://github.com/vuejs/vue-devtools#vue-devtools</a:t>
            </a:r>
          </a:p>
          <a:p>
            <a:r>
              <a:rPr lang="en-US" altLang="ko-KR" dirty="0"/>
              <a:t>https://chrome.google.com/webstore/detail/vuejs-devtools/nhdogjmejiglipccpnnnanhbledajbpd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5B4806-26B1-4907-81F6-DD601723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240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DA720-779C-41DB-9066-D94A4A0E9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Hello, Web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09F438-6ABE-4160-AE74-A68201699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9AF2DA-C657-405F-8480-4F0617466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1" y="1645816"/>
            <a:ext cx="5305425" cy="493754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AC5225-539B-4AA6-9757-E1936503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963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6CBC37-1515-4BD7-9677-6D0B9345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Hello, Web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9C637E-551C-486E-99C7-04B46FEBC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F7C43B-58B6-4D57-A629-7EB0C79D8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1844824"/>
            <a:ext cx="5688632" cy="415142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40989E-E78E-449D-AB35-D52EDC347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8856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ADFDD-64B2-4B63-9CBE-BC6E2010C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Hello, Web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C06342-3A79-41E1-9638-AC434B71E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E6DC50-19CA-412D-893E-0CF1AB6C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844825"/>
            <a:ext cx="6686550" cy="456247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B896DC-48A6-4924-A1C5-9021514F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1747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C0C06-AD0B-4E7A-A913-8CA836B7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Hello, Web Application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7A07C40-F0CC-497E-8D47-F576E4B69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9616" y="2132856"/>
            <a:ext cx="6696744" cy="370841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8B2D9B-779D-43B8-8AEB-8EBAE64A1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4249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36523E-E149-4003-A055-A9930CF8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Hello, Web Application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59A389C-E639-467F-93C7-4A9F4DC6A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410230"/>
            <a:ext cx="8229600" cy="264714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2E66E0-EC1E-43B9-A89A-4DF3C830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5769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2B4E5-7E95-4957-A9AF-9048210F4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Hello, Web Application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4340CFB-70A0-433B-A9E1-6E4739327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800" y="2171700"/>
            <a:ext cx="6248400" cy="31242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38BECF-80B0-42AF-906A-CB6D1DCD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2283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A6FE7-5AA2-4E71-9EED-9DAEB9A2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Hello, Web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92FA2E-2E7B-4EAA-B756-22460162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@</a:t>
            </a:r>
            <a:r>
              <a:rPr lang="en-US" altLang="ko-KR" dirty="0" err="1"/>
              <a:t>RestController</a:t>
            </a:r>
            <a:r>
              <a:rPr lang="en-US" altLang="ko-KR" dirty="0"/>
              <a:t> : </a:t>
            </a:r>
            <a:r>
              <a:rPr lang="ko-KR" altLang="en-US" dirty="0"/>
              <a:t>별도의 </a:t>
            </a:r>
            <a:r>
              <a:rPr lang="en-US" altLang="ko-KR" dirty="0"/>
              <a:t>html </a:t>
            </a:r>
            <a:r>
              <a:rPr lang="ko-KR" altLang="en-US" dirty="0"/>
              <a:t>페이지가 필요 없다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@Controller : </a:t>
            </a:r>
            <a:r>
              <a:rPr lang="ko-KR" altLang="en-US" dirty="0"/>
              <a:t>별도의 </a:t>
            </a:r>
            <a:r>
              <a:rPr lang="en-US" altLang="ko-KR" dirty="0"/>
              <a:t>html </a:t>
            </a:r>
            <a:r>
              <a:rPr lang="ko-KR" altLang="en-US" dirty="0"/>
              <a:t>페이지가 필요하다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754FB7-5560-46AE-86A6-0FBD5AC6D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636913"/>
            <a:ext cx="4533900" cy="242887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AAABF4-27FB-4436-9371-54D1BE48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6816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303D1-E8B7-4A30-93F0-E1C650FE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Hello, Web Application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39C9E13-85A4-4FC6-A55F-D40CDA419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552" y="1988840"/>
            <a:ext cx="8229600" cy="18002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82CC1B-374C-4C1F-83CD-5B23F9F36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1485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D83D1-9B4B-4F25-8F91-D275DCB9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Hello, Web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F27D3-5D71-42F3-891F-A63073E24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  </a:t>
            </a:r>
            <a:r>
              <a:rPr lang="ko-KR" altLang="en-US" dirty="0"/>
              <a:t>뷰 지원하려면 반드시 아래 코드를 </a:t>
            </a:r>
            <a:r>
              <a:rPr lang="en-US" altLang="ko-KR" dirty="0"/>
              <a:t>pom.xml</a:t>
            </a:r>
            <a:r>
              <a:rPr lang="ko-KR" altLang="en-US" dirty="0"/>
              <a:t>에 넣어야 한다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&lt;dependency&gt;</a:t>
            </a:r>
          </a:p>
          <a:p>
            <a:pPr marL="0" indent="0">
              <a:buNone/>
            </a:pPr>
            <a:r>
              <a:rPr lang="en-US" altLang="ko-KR" dirty="0"/>
              <a:t>	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org.springframework.boot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	&lt;</a:t>
            </a:r>
            <a:r>
              <a:rPr lang="en-US" altLang="ko-KR" dirty="0" err="1"/>
              <a:t>artifactId</a:t>
            </a:r>
            <a:r>
              <a:rPr lang="en-US" altLang="ko-KR" dirty="0"/>
              <a:t>&gt;spring-boot-starter-mustache&lt;/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&lt;/dependency&gt;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BD1BA1-4912-426D-8F9D-F03422652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933056"/>
            <a:ext cx="6371407" cy="122413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907836-591F-4253-A4A2-99C7D75A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042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3EAE3-CEE8-4499-9384-9A3A4722E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Hello, Web Application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BDB42D-F626-425B-9F5D-0DF3929A1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/main/resources/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endParaRPr lang="en-US" altLang="ko-KR" dirty="0"/>
          </a:p>
          <a:p>
            <a:r>
              <a:rPr lang="ko-KR" altLang="en-US" dirty="0"/>
              <a:t>아래처럼 기술해야 한다  </a:t>
            </a:r>
          </a:p>
          <a:p>
            <a:r>
              <a:rPr lang="en-US" altLang="ko-KR" dirty="0" err="1"/>
              <a:t>spring.mustache.suffix</a:t>
            </a:r>
            <a:r>
              <a:rPr lang="en-US" altLang="ko-KR" dirty="0"/>
              <a:t>: .html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F0B751-57AC-4F3D-BD73-362DFD3E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8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39AFCC-2A56-4698-B819-42663A847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크롬에 </a:t>
            </a:r>
            <a:r>
              <a:rPr lang="en-US" altLang="ko-KR" dirty="0" err="1"/>
              <a:t>Vuetool</a:t>
            </a:r>
            <a:r>
              <a:rPr lang="en-US" altLang="ko-KR" dirty="0"/>
              <a:t> </a:t>
            </a:r>
            <a:r>
              <a:rPr lang="ko-KR" altLang="en-US" dirty="0"/>
              <a:t>설치하기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4E98E76-C261-44BD-B0C2-D43E0C48D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785" y="1512888"/>
            <a:ext cx="10390430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15F691-E606-4232-A0EA-918AAABED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9667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E993B-60C3-458A-B5C1-FAE9B47A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624A890-8870-4613-95D6-9F2534E14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680" y="2564904"/>
            <a:ext cx="5292588" cy="216024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6A606D-B4A0-4F18-9076-33B42D996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2678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5E9F7-902B-4EDE-8F1F-A9C3064FA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B4C06-B511-4C70-A00C-4A0AD0E7D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자동 </a:t>
            </a:r>
            <a:r>
              <a:rPr lang="en-US" altLang="ko-KR" dirty="0"/>
              <a:t>import </a:t>
            </a:r>
            <a:r>
              <a:rPr lang="ko-KR" altLang="en-US" dirty="0"/>
              <a:t>구문 안보일때  </a:t>
            </a:r>
            <a:r>
              <a:rPr lang="en-US" altLang="ko-KR" dirty="0" err="1"/>
              <a:t>pom.xm</a:t>
            </a:r>
            <a:r>
              <a:rPr lang="en-US" altLang="ko-KR" dirty="0"/>
              <a:t> </a:t>
            </a:r>
            <a:r>
              <a:rPr lang="ko-KR" altLang="en-US" dirty="0"/>
              <a:t>파일에 다음 추가 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&lt;dependency&gt;</a:t>
            </a:r>
          </a:p>
          <a:p>
            <a:pPr marL="0" indent="0">
              <a:buNone/>
            </a:pPr>
            <a:r>
              <a:rPr lang="en-US" altLang="ko-KR" dirty="0"/>
              <a:t>    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org.springframework.boot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    &lt;</a:t>
            </a:r>
            <a:r>
              <a:rPr lang="en-US" altLang="ko-KR" dirty="0" err="1"/>
              <a:t>artifactId</a:t>
            </a:r>
            <a:r>
              <a:rPr lang="en-US" altLang="ko-KR" dirty="0"/>
              <a:t>&gt;spring-boot-starter-actuator&lt;/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&lt;/dependency&gt;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B17F2B-4379-4DAC-9DE5-4B7C965C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7" y="4365104"/>
            <a:ext cx="4143375" cy="62865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35C94F-5A32-4BE9-9785-9B3D9257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73793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AB71C8-F282-4A00-B27C-261F1769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ko-KR" altLang="en-US" dirty="0"/>
              <a:t> 사용하려면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9633C9-5D93-4223-904C-17761AF4B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eclipse –help – market place </a:t>
            </a:r>
          </a:p>
          <a:p>
            <a:r>
              <a:rPr lang="en-US" altLang="ko-KR" dirty="0"/>
              <a:t>Eclipse EE Developer Tool </a:t>
            </a:r>
            <a:r>
              <a:rPr lang="ko-KR" altLang="en-US" dirty="0"/>
              <a:t>설치하기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EC9552-7EB9-4DE2-9B96-223A7CDF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2527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31356-7DAC-4A92-B669-A8E0DEEA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pom.xml</a:t>
            </a:r>
            <a:r>
              <a:rPr lang="ko-KR" altLang="en-US" dirty="0"/>
              <a:t>에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9DD87-61AB-4210-AE9F-DCF523CF0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dirty="0"/>
              <a:t>        &lt;!-- 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지원하기  </a:t>
            </a:r>
            <a:r>
              <a:rPr lang="en-US" altLang="ko-KR" dirty="0"/>
              <a:t>--&gt;</a:t>
            </a:r>
          </a:p>
          <a:p>
            <a:pPr marL="0" indent="0">
              <a:buNone/>
            </a:pPr>
            <a:r>
              <a:rPr lang="en-US" altLang="ko-KR" dirty="0"/>
              <a:t>        &lt;dependency&gt;</a:t>
            </a:r>
          </a:p>
          <a:p>
            <a:pPr marL="0" indent="0">
              <a:buNone/>
            </a:pPr>
            <a:r>
              <a:rPr lang="en-US" altLang="ko-KR" dirty="0"/>
              <a:t>         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org.apache.tomcat.embed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            &lt;</a:t>
            </a:r>
            <a:r>
              <a:rPr lang="en-US" altLang="ko-KR" dirty="0" err="1"/>
              <a:t>artifactId</a:t>
            </a:r>
            <a:r>
              <a:rPr lang="en-US" altLang="ko-KR" dirty="0"/>
              <a:t>&gt;tomcat-embed-jasper&lt;/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        &lt;/dependency&gt;</a:t>
            </a:r>
          </a:p>
          <a:p>
            <a:pPr marL="0" indent="0">
              <a:buNone/>
            </a:pPr>
            <a:r>
              <a:rPr lang="ko-KR" altLang="en-US" dirty="0"/>
              <a:t>                </a:t>
            </a:r>
          </a:p>
          <a:p>
            <a:pPr marL="0" indent="0">
              <a:buNone/>
            </a:pPr>
            <a:r>
              <a:rPr lang="en-US" altLang="ko-KR" dirty="0"/>
              <a:t>        &lt;!--  </a:t>
            </a:r>
            <a:r>
              <a:rPr lang="en-US" altLang="ko-KR" u="sng" dirty="0" err="1"/>
              <a:t>jstl</a:t>
            </a:r>
            <a:r>
              <a:rPr lang="en-US" altLang="ko-KR" u="sng" dirty="0"/>
              <a:t> </a:t>
            </a:r>
            <a:r>
              <a:rPr lang="ko-KR" altLang="en-US" u="sng" dirty="0"/>
              <a:t>지원하기  </a:t>
            </a:r>
            <a:r>
              <a:rPr lang="en-US" altLang="ko-KR" u="sng" dirty="0"/>
              <a:t>--&gt;</a:t>
            </a:r>
          </a:p>
          <a:p>
            <a:pPr marL="0" indent="0">
              <a:buNone/>
            </a:pPr>
            <a:r>
              <a:rPr lang="en-US" altLang="ko-KR" dirty="0"/>
              <a:t>        &lt;dependency&gt;</a:t>
            </a:r>
          </a:p>
          <a:p>
            <a:pPr marL="0" indent="0">
              <a:buNone/>
            </a:pPr>
            <a:r>
              <a:rPr lang="en-US" altLang="ko-KR" dirty="0"/>
              <a:t>            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javax.servlet.jsp.jstl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            &lt;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  <a:r>
              <a:rPr lang="en-US" altLang="ko-KR" dirty="0" err="1"/>
              <a:t>javax.servlet.jsp.jstl-api</a:t>
            </a:r>
            <a:r>
              <a:rPr lang="en-US" altLang="ko-KR" dirty="0"/>
              <a:t>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            &lt;version&gt;1.2.1&lt;/version&gt;</a:t>
            </a:r>
          </a:p>
          <a:p>
            <a:pPr marL="0" indent="0">
              <a:buNone/>
            </a:pPr>
            <a:r>
              <a:rPr lang="en-US" altLang="ko-KR" dirty="0"/>
              <a:t>        &lt;/dependency&gt;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9B79CA-7605-481A-8C29-55F43142B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285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56414-F7E0-4559-9A87-186805BF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application.properties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5CCA9-5C73-4BCE-8019-D14DF0AF3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추가 </a:t>
            </a:r>
          </a:p>
          <a:p>
            <a:r>
              <a:rPr lang="en-US" altLang="ko-KR" dirty="0" err="1"/>
              <a:t>spring.mvc.view.prefix</a:t>
            </a:r>
            <a:r>
              <a:rPr lang="en-US" altLang="ko-KR" dirty="0"/>
              <a:t>=/WEB-INF/views/</a:t>
            </a:r>
          </a:p>
          <a:p>
            <a:r>
              <a:rPr lang="en-US" altLang="ko-KR" dirty="0" err="1"/>
              <a:t>spring.mvc.view.suffix</a:t>
            </a:r>
            <a:r>
              <a:rPr lang="en-US" altLang="ko-KR" dirty="0"/>
              <a:t>=.</a:t>
            </a:r>
            <a:r>
              <a:rPr lang="en-US" altLang="ko-KR" dirty="0" err="1"/>
              <a:t>jsp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032DE3-4069-4E77-A886-C4366447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5533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9F75E-1FCC-4D3E-B110-5208932B9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폴더 구조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88E6620-1DC1-4450-BABB-EAFCEA1A4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7750" y="2528889"/>
            <a:ext cx="2476500" cy="240982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022545-7BE3-48AB-A850-F50BC516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2529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623CC-AC6A-40D4-BD40-56044E55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몽고디비와</a:t>
            </a:r>
            <a:r>
              <a:rPr lang="ko-KR" altLang="en-US" dirty="0"/>
              <a:t> 연동</a:t>
            </a:r>
            <a:r>
              <a:rPr lang="en-US" altLang="ko-KR" dirty="0"/>
              <a:t>(</a:t>
            </a:r>
            <a:r>
              <a:rPr lang="ko-KR" altLang="en-US" dirty="0" err="1"/>
              <a:t>몽고디비</a:t>
            </a:r>
            <a:r>
              <a:rPr lang="ko-KR" altLang="en-US" dirty="0"/>
              <a:t> </a:t>
            </a:r>
            <a:r>
              <a:rPr lang="ko-KR" altLang="en-US" dirty="0" err="1"/>
              <a:t>계정만들기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CDFDF-9A05-4284-BA50-D08ACCB5C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use admin</a:t>
            </a:r>
          </a:p>
          <a:p>
            <a:pPr marL="0" indent="0">
              <a:buNone/>
            </a:pPr>
            <a:r>
              <a:rPr lang="en-US" altLang="ko-KR" dirty="0" err="1"/>
              <a:t>db.createUser</a:t>
            </a:r>
            <a:r>
              <a:rPr lang="en-US" altLang="ko-KR" dirty="0"/>
              <a:t>({</a:t>
            </a:r>
            <a:r>
              <a:rPr lang="en-US" altLang="ko-KR" dirty="0" err="1"/>
              <a:t>user:'test</a:t>
            </a:r>
            <a:r>
              <a:rPr lang="en-US" altLang="ko-KR" dirty="0"/>
              <a:t>', pwd:'1234', </a:t>
            </a:r>
          </a:p>
          <a:p>
            <a:pPr marL="0" indent="0">
              <a:buNone/>
            </a:pPr>
            <a:r>
              <a:rPr lang="en-US" altLang="ko-KR" dirty="0"/>
              <a:t>                 roles: [ "</a:t>
            </a:r>
            <a:r>
              <a:rPr lang="en-US" altLang="ko-KR" dirty="0" err="1"/>
              <a:t>userAdminAnyDatabase</a:t>
            </a:r>
            <a:r>
              <a:rPr lang="en-US" altLang="ko-KR" dirty="0"/>
              <a:t>",</a:t>
            </a:r>
          </a:p>
          <a:p>
            <a:pPr marL="0" indent="0">
              <a:buNone/>
            </a:pPr>
            <a:r>
              <a:rPr lang="en-US" altLang="ko-KR" dirty="0"/>
              <a:t>                   "</a:t>
            </a:r>
            <a:r>
              <a:rPr lang="en-US" altLang="ko-KR" dirty="0" err="1"/>
              <a:t>dbAdminAnyDatabase</a:t>
            </a:r>
            <a:r>
              <a:rPr lang="en-US" altLang="ko-KR" dirty="0"/>
              <a:t>",    "</a:t>
            </a:r>
            <a:r>
              <a:rPr lang="en-US" altLang="ko-KR" dirty="0" err="1"/>
              <a:t>readWriteAnyDatabase</a:t>
            </a:r>
            <a:r>
              <a:rPr lang="en-US" altLang="ko-KR" dirty="0"/>
              <a:t>"]});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use </a:t>
            </a:r>
            <a:r>
              <a:rPr lang="en-US" altLang="ko-KR" dirty="0" err="1"/>
              <a:t>mydb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db.createUser</a:t>
            </a:r>
            <a:r>
              <a:rPr lang="en-US" altLang="ko-KR" dirty="0"/>
              <a:t>({ user: "test",</a:t>
            </a:r>
          </a:p>
          <a:p>
            <a:pPr marL="0" indent="0">
              <a:buNone/>
            </a:pPr>
            <a:r>
              <a:rPr lang="en-US" altLang="ko-KR" dirty="0"/>
              <a:t>          </a:t>
            </a:r>
            <a:r>
              <a:rPr lang="en-US" altLang="ko-KR" dirty="0" err="1"/>
              <a:t>pwd</a:t>
            </a:r>
            <a:r>
              <a:rPr lang="en-US" altLang="ko-KR" dirty="0"/>
              <a:t>: "1234",</a:t>
            </a:r>
          </a:p>
          <a:p>
            <a:pPr marL="0" indent="0">
              <a:buNone/>
            </a:pPr>
            <a:r>
              <a:rPr lang="en-US" altLang="ko-KR" dirty="0"/>
              <a:t>          roles: ["</a:t>
            </a:r>
            <a:r>
              <a:rPr lang="en-US" altLang="ko-KR" dirty="0" err="1"/>
              <a:t>dbAdmin</a:t>
            </a:r>
            <a:r>
              <a:rPr lang="en-US" altLang="ko-KR" dirty="0"/>
              <a:t>", "</a:t>
            </a:r>
            <a:r>
              <a:rPr lang="en-US" altLang="ko-KR" dirty="0" err="1"/>
              <a:t>readWrite</a:t>
            </a:r>
            <a:r>
              <a:rPr lang="en-US" altLang="ko-KR" dirty="0"/>
              <a:t>"]</a:t>
            </a:r>
          </a:p>
          <a:p>
            <a:pPr marL="0" indent="0">
              <a:buNone/>
            </a:pPr>
            <a:r>
              <a:rPr lang="en-US" altLang="ko-KR" dirty="0"/>
              <a:t>})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EDB0D1-8DF4-4ACA-9ECF-95606F6E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9941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EB50-A886-44C0-A8C7-99997B76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몽고디비와</a:t>
            </a:r>
            <a:r>
              <a:rPr lang="ko-KR" altLang="en-US" dirty="0"/>
              <a:t> 연동하기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2E885ED-DC6D-4F48-8A28-E9C790B08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5000"/>
            <a:ext cx="10515600" cy="40386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61393E-2673-4327-834A-4C6FC143C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41264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34748-4435-4DFD-BE86-79E013194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application.property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7CA534-D432-4FB3-8B8C-23CD0FF0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 err="1"/>
              <a:t>server.port</a:t>
            </a:r>
            <a:r>
              <a:rPr lang="en-US" altLang="ko-KR" dirty="0"/>
              <a:t>=9000</a:t>
            </a:r>
          </a:p>
          <a:p>
            <a:pPr marL="0" indent="0">
              <a:buNone/>
            </a:pPr>
            <a:r>
              <a:rPr lang="en-US" altLang="ko-KR" dirty="0" err="1"/>
              <a:t>spring.data.mongodb.uri</a:t>
            </a:r>
            <a:r>
              <a:rPr lang="en-US" altLang="ko-KR" dirty="0"/>
              <a:t>=mongodb://127.0.0.1/mydb</a:t>
            </a:r>
          </a:p>
          <a:p>
            <a:pPr marL="0" indent="0">
              <a:buNone/>
            </a:pPr>
            <a:r>
              <a:rPr lang="en-US" altLang="ko-KR" dirty="0"/>
              <a:t>#Local MongoDB config</a:t>
            </a:r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en-US" altLang="ko-KR" dirty="0" err="1"/>
              <a:t>spring.data.mongodb.authentication</a:t>
            </a:r>
            <a:r>
              <a:rPr lang="en-US" altLang="ko-KR" dirty="0"/>
              <a:t>-database=admin</a:t>
            </a:r>
          </a:p>
          <a:p>
            <a:pPr marL="0" indent="0">
              <a:buNone/>
            </a:pPr>
            <a:r>
              <a:rPr lang="en-US" altLang="ko-KR" dirty="0" err="1"/>
              <a:t>spring.data.mongodb.username</a:t>
            </a:r>
            <a:r>
              <a:rPr lang="en-US" altLang="ko-KR" dirty="0"/>
              <a:t>=test</a:t>
            </a:r>
          </a:p>
          <a:p>
            <a:pPr marL="0" indent="0">
              <a:buNone/>
            </a:pPr>
            <a:r>
              <a:rPr lang="en-US" altLang="ko-KR" dirty="0" err="1"/>
              <a:t>spring.data.mongodb.password</a:t>
            </a:r>
            <a:r>
              <a:rPr lang="en-US" altLang="ko-KR" dirty="0"/>
              <a:t>=1234</a:t>
            </a:r>
          </a:p>
          <a:p>
            <a:pPr marL="0" indent="0">
              <a:buNone/>
            </a:pPr>
            <a:r>
              <a:rPr lang="en-US" altLang="ko-KR" dirty="0" err="1"/>
              <a:t>spring.data.mongodb.database</a:t>
            </a:r>
            <a:r>
              <a:rPr lang="en-US" altLang="ko-KR" dirty="0"/>
              <a:t>=</a:t>
            </a:r>
            <a:r>
              <a:rPr lang="en-US" altLang="ko-KR" dirty="0" err="1"/>
              <a:t>mydb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spring.data.mongodb.port</a:t>
            </a:r>
            <a:r>
              <a:rPr lang="en-US" altLang="ko-KR" dirty="0"/>
              <a:t>=27017</a:t>
            </a:r>
          </a:p>
          <a:p>
            <a:pPr marL="0" indent="0">
              <a:buNone/>
            </a:pPr>
            <a:r>
              <a:rPr lang="en-US" altLang="ko-KR" dirty="0" err="1"/>
              <a:t>spring.data.mongodb.host</a:t>
            </a:r>
            <a:r>
              <a:rPr lang="en-US" altLang="ko-KR" dirty="0"/>
              <a:t>=127.0.0.1</a:t>
            </a:r>
          </a:p>
          <a:p>
            <a:pPr marL="0" indent="0">
              <a:buNone/>
            </a:pPr>
            <a:r>
              <a:rPr lang="en-US" altLang="ko-KR" dirty="0"/>
              <a:t>spring.application.name=</a:t>
            </a:r>
            <a:r>
              <a:rPr lang="en-US" altLang="ko-KR" dirty="0" err="1"/>
              <a:t>BootMongo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server.context</a:t>
            </a:r>
            <a:r>
              <a:rPr lang="en-US" altLang="ko-KR" dirty="0"/>
              <a:t>-path=/user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00AD6B-6C24-4C03-95E2-0A22AE63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24820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86660-2F71-4500-91F3-C60C63EE9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몽고디비</a:t>
            </a:r>
            <a:r>
              <a:rPr lang="ko-KR" altLang="en-US" dirty="0"/>
              <a:t> 연동</a:t>
            </a:r>
            <a:r>
              <a:rPr lang="en-US" altLang="ko-KR" dirty="0"/>
              <a:t>(</a:t>
            </a:r>
            <a:r>
              <a:rPr lang="ko-KR" altLang="en-US" dirty="0"/>
              <a:t>데이터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D9C265-A62D-4204-87EA-D0FF51754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err="1"/>
              <a:t>db.createCollection</a:t>
            </a:r>
            <a:r>
              <a:rPr lang="en-US" altLang="ko-KR" dirty="0"/>
              <a:t>('hero');</a:t>
            </a:r>
          </a:p>
          <a:p>
            <a:pPr marL="0" indent="0">
              <a:buNone/>
            </a:pPr>
            <a:r>
              <a:rPr lang="en-US" altLang="ko-KR" dirty="0" err="1"/>
              <a:t>db.hero.remove</a:t>
            </a:r>
            <a:r>
              <a:rPr lang="en-US" altLang="ko-KR" dirty="0"/>
              <a:t>({});</a:t>
            </a:r>
          </a:p>
          <a:p>
            <a:pPr marL="0" indent="0">
              <a:buNone/>
            </a:pPr>
            <a:r>
              <a:rPr lang="en-US" altLang="ko-KR" dirty="0" err="1"/>
              <a:t>db.hero.insert</a:t>
            </a:r>
            <a:r>
              <a:rPr lang="en-US" altLang="ko-KR" dirty="0"/>
              <a:t>({'id':1, name:'</a:t>
            </a:r>
            <a:r>
              <a:rPr lang="ko-KR" altLang="en-US" dirty="0"/>
              <a:t>이순신</a:t>
            </a:r>
            <a:r>
              <a:rPr lang="en-US" altLang="ko-KR" dirty="0"/>
              <a:t>1', description:'</a:t>
            </a:r>
            <a:r>
              <a:rPr lang="ko-KR" altLang="en-US" dirty="0"/>
              <a:t>임진왜란 격퇴</a:t>
            </a:r>
            <a:r>
              <a:rPr lang="en-US" altLang="ko-KR" dirty="0"/>
              <a:t>1'});</a:t>
            </a:r>
          </a:p>
          <a:p>
            <a:pPr marL="0" indent="0">
              <a:buNone/>
            </a:pPr>
            <a:r>
              <a:rPr lang="en-US" altLang="ko-KR" dirty="0" err="1"/>
              <a:t>db.hero.insert</a:t>
            </a:r>
            <a:r>
              <a:rPr lang="en-US" altLang="ko-KR" dirty="0"/>
              <a:t>({'id':2, name:'</a:t>
            </a:r>
            <a:r>
              <a:rPr lang="ko-KR" altLang="en-US" dirty="0"/>
              <a:t>이순신</a:t>
            </a:r>
            <a:r>
              <a:rPr lang="en-US" altLang="ko-KR" dirty="0"/>
              <a:t>2', description:'</a:t>
            </a:r>
            <a:r>
              <a:rPr lang="ko-KR" altLang="en-US" dirty="0"/>
              <a:t>임진왜란 격퇴</a:t>
            </a:r>
            <a:r>
              <a:rPr lang="en-US" altLang="ko-KR" dirty="0"/>
              <a:t>2'});</a:t>
            </a:r>
          </a:p>
          <a:p>
            <a:pPr marL="0" indent="0">
              <a:buNone/>
            </a:pPr>
            <a:r>
              <a:rPr lang="en-US" altLang="ko-KR" dirty="0" err="1"/>
              <a:t>db.hero.insert</a:t>
            </a:r>
            <a:r>
              <a:rPr lang="en-US" altLang="ko-KR" dirty="0"/>
              <a:t>({'id':3, name:'</a:t>
            </a:r>
            <a:r>
              <a:rPr lang="ko-KR" altLang="en-US" dirty="0"/>
              <a:t>이순신</a:t>
            </a:r>
            <a:r>
              <a:rPr lang="en-US" altLang="ko-KR" dirty="0"/>
              <a:t>3', description:'</a:t>
            </a:r>
            <a:r>
              <a:rPr lang="ko-KR" altLang="en-US" dirty="0"/>
              <a:t>임진왜란 격퇴</a:t>
            </a:r>
            <a:r>
              <a:rPr lang="en-US" altLang="ko-KR" dirty="0"/>
              <a:t>3'});</a:t>
            </a:r>
          </a:p>
          <a:p>
            <a:pPr marL="0" indent="0">
              <a:buNone/>
            </a:pPr>
            <a:r>
              <a:rPr lang="en-US" altLang="ko-KR" dirty="0" err="1"/>
              <a:t>db.hero.insert</a:t>
            </a:r>
            <a:r>
              <a:rPr lang="en-US" altLang="ko-KR" dirty="0"/>
              <a:t>({'id':4, name:'</a:t>
            </a:r>
            <a:r>
              <a:rPr lang="ko-KR" altLang="en-US" dirty="0"/>
              <a:t>이순신</a:t>
            </a:r>
            <a:r>
              <a:rPr lang="en-US" altLang="ko-KR" dirty="0"/>
              <a:t>4', description:'</a:t>
            </a:r>
            <a:r>
              <a:rPr lang="ko-KR" altLang="en-US" dirty="0"/>
              <a:t>임진왜란 격퇴</a:t>
            </a:r>
            <a:r>
              <a:rPr lang="en-US" altLang="ko-KR" dirty="0"/>
              <a:t>4'});</a:t>
            </a:r>
          </a:p>
          <a:p>
            <a:pPr marL="0" indent="0">
              <a:buNone/>
            </a:pPr>
            <a:r>
              <a:rPr lang="en-US" altLang="ko-KR" dirty="0" err="1"/>
              <a:t>db.hero.insert</a:t>
            </a:r>
            <a:r>
              <a:rPr lang="en-US" altLang="ko-KR" dirty="0"/>
              <a:t>({'id':5, name:'</a:t>
            </a:r>
            <a:r>
              <a:rPr lang="ko-KR" altLang="en-US" dirty="0"/>
              <a:t>이순신</a:t>
            </a:r>
            <a:r>
              <a:rPr lang="en-US" altLang="ko-KR" dirty="0"/>
              <a:t>5', description:'</a:t>
            </a:r>
            <a:r>
              <a:rPr lang="ko-KR" altLang="en-US" dirty="0"/>
              <a:t>임진왜란 격퇴</a:t>
            </a:r>
            <a:r>
              <a:rPr lang="en-US" altLang="ko-KR" dirty="0"/>
              <a:t>5'});</a:t>
            </a:r>
          </a:p>
          <a:p>
            <a:pPr marL="0" indent="0">
              <a:buNone/>
            </a:pPr>
            <a:r>
              <a:rPr lang="en-US" altLang="ko-KR" dirty="0" err="1"/>
              <a:t>db.hero.insert</a:t>
            </a:r>
            <a:r>
              <a:rPr lang="en-US" altLang="ko-KR" dirty="0"/>
              <a:t>({'id':6, name:'</a:t>
            </a:r>
            <a:r>
              <a:rPr lang="ko-KR" altLang="en-US" dirty="0"/>
              <a:t>이순신</a:t>
            </a:r>
            <a:r>
              <a:rPr lang="en-US" altLang="ko-KR" dirty="0"/>
              <a:t>6', description:'</a:t>
            </a:r>
            <a:r>
              <a:rPr lang="ko-KR" altLang="en-US" dirty="0"/>
              <a:t>임진왜란 격퇴</a:t>
            </a:r>
            <a:r>
              <a:rPr lang="en-US" altLang="ko-KR" dirty="0"/>
              <a:t>6'});</a:t>
            </a:r>
          </a:p>
          <a:p>
            <a:pPr marL="0" indent="0">
              <a:buNone/>
            </a:pPr>
            <a:r>
              <a:rPr lang="en-US" altLang="ko-KR" dirty="0" err="1"/>
              <a:t>db.hero.insert</a:t>
            </a:r>
            <a:r>
              <a:rPr lang="en-US" altLang="ko-KR" dirty="0"/>
              <a:t>({'id':7, name:'</a:t>
            </a:r>
            <a:r>
              <a:rPr lang="ko-KR" altLang="en-US" dirty="0"/>
              <a:t>이순신</a:t>
            </a:r>
            <a:r>
              <a:rPr lang="en-US" altLang="ko-KR" dirty="0"/>
              <a:t>7', description:'</a:t>
            </a:r>
            <a:r>
              <a:rPr lang="ko-KR" altLang="en-US" dirty="0"/>
              <a:t>임진왜란 격퇴</a:t>
            </a:r>
            <a:r>
              <a:rPr lang="en-US" altLang="ko-KR" dirty="0"/>
              <a:t>7'});</a:t>
            </a:r>
          </a:p>
          <a:p>
            <a:pPr marL="0" indent="0">
              <a:buNone/>
            </a:pPr>
            <a:r>
              <a:rPr lang="en-US" altLang="ko-KR" dirty="0" err="1"/>
              <a:t>db.hero.find</a:t>
            </a:r>
            <a:r>
              <a:rPr lang="en-US" altLang="ko-KR" dirty="0"/>
              <a:t>();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9D83D9-2159-4B98-9913-D6B556503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39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24413-B091-42DD-A175-04E5E1BB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vue</a:t>
            </a:r>
            <a:r>
              <a:rPr lang="en-US" altLang="ko-KR" dirty="0"/>
              <a:t> </a:t>
            </a:r>
            <a:r>
              <a:rPr lang="ko-KR" altLang="en-US" dirty="0"/>
              <a:t>설치하기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BF251D-D568-43F0-BF0D-AAB19A3E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직접 </a:t>
            </a:r>
            <a:r>
              <a:rPr lang="en-US" altLang="ko-KR" dirty="0"/>
              <a:t>vue.js</a:t>
            </a:r>
            <a:r>
              <a:rPr lang="ko-KR" altLang="en-US" dirty="0"/>
              <a:t>를 다운받아 </a:t>
            </a:r>
            <a:r>
              <a:rPr lang="en-US" altLang="ko-KR" dirty="0"/>
              <a:t>&lt;script&gt;</a:t>
            </a:r>
            <a:r>
              <a:rPr lang="ko-KR" altLang="en-US" dirty="0"/>
              <a:t>에 추가한다</a:t>
            </a:r>
            <a:r>
              <a:rPr lang="en-US" altLang="ko-KR" dirty="0"/>
              <a:t>.  https://kr.vuejs.org/js/vue.js</a:t>
            </a:r>
          </a:p>
          <a:p>
            <a:r>
              <a:rPr lang="en-US" altLang="ko-KR" dirty="0"/>
              <a:t>CDN</a:t>
            </a:r>
            <a:r>
              <a:rPr lang="ko-KR" altLang="en-US" dirty="0"/>
              <a:t>서비스를 사용한다 </a:t>
            </a:r>
            <a:endParaRPr lang="en-US" altLang="ko-KR" dirty="0"/>
          </a:p>
          <a:p>
            <a:pPr lvl="1"/>
            <a:r>
              <a:rPr lang="en-US" altLang="ko-KR" i="0" dirty="0">
                <a:solidFill>
                  <a:schemeClr val="accent1"/>
                </a:solidFill>
                <a:effectLst/>
                <a:latin typeface="Menlo"/>
              </a:rPr>
              <a:t>&lt;script </a:t>
            </a:r>
            <a:r>
              <a:rPr lang="en-US" altLang="ko-KR" i="0" dirty="0" err="1">
                <a:solidFill>
                  <a:schemeClr val="accent1"/>
                </a:solidFill>
                <a:effectLst/>
                <a:latin typeface="Menlo"/>
              </a:rPr>
              <a:t>src</a:t>
            </a:r>
            <a:r>
              <a:rPr lang="en-US" altLang="ko-KR" i="0" dirty="0">
                <a:solidFill>
                  <a:schemeClr val="accent1"/>
                </a:solidFill>
                <a:effectLst/>
                <a:latin typeface="Menlo"/>
              </a:rPr>
              <a:t>="https://</a:t>
            </a:r>
            <a:r>
              <a:rPr lang="en-US" altLang="ko-KR" i="0" dirty="0" err="1">
                <a:solidFill>
                  <a:schemeClr val="accent1"/>
                </a:solidFill>
                <a:effectLst/>
                <a:latin typeface="Menlo"/>
              </a:rPr>
              <a:t>unpkg.com</a:t>
            </a:r>
            <a:r>
              <a:rPr lang="en-US" altLang="ko-KR" i="0" dirty="0">
                <a:solidFill>
                  <a:schemeClr val="accent1"/>
                </a:solidFill>
                <a:effectLst/>
                <a:latin typeface="Menlo"/>
              </a:rPr>
              <a:t>/</a:t>
            </a:r>
            <a:r>
              <a:rPr lang="en-US" altLang="ko-KR" i="0" dirty="0" err="1">
                <a:solidFill>
                  <a:schemeClr val="accent1"/>
                </a:solidFill>
                <a:effectLst/>
                <a:latin typeface="Menlo"/>
              </a:rPr>
              <a:t>vue@3</a:t>
            </a:r>
            <a:r>
              <a:rPr lang="en-US" altLang="ko-KR" i="0" dirty="0">
                <a:solidFill>
                  <a:schemeClr val="accent1"/>
                </a:solidFill>
                <a:effectLst/>
                <a:latin typeface="Menlo"/>
              </a:rPr>
              <a:t>/</a:t>
            </a:r>
            <a:r>
              <a:rPr lang="en-US" altLang="ko-KR" i="0" dirty="0" err="1">
                <a:solidFill>
                  <a:schemeClr val="accent1"/>
                </a:solidFill>
                <a:effectLst/>
                <a:latin typeface="Menlo"/>
              </a:rPr>
              <a:t>dist</a:t>
            </a:r>
            <a:r>
              <a:rPr lang="en-US" altLang="ko-KR" i="0" dirty="0">
                <a:solidFill>
                  <a:schemeClr val="accent1"/>
                </a:solidFill>
                <a:effectLst/>
                <a:latin typeface="Menlo"/>
              </a:rPr>
              <a:t>/</a:t>
            </a:r>
            <a:r>
              <a:rPr lang="en-US" altLang="ko-KR" i="0" dirty="0" err="1">
                <a:solidFill>
                  <a:schemeClr val="accent1"/>
                </a:solidFill>
                <a:effectLst/>
                <a:latin typeface="Menlo"/>
              </a:rPr>
              <a:t>vue.global.js</a:t>
            </a:r>
            <a:r>
              <a:rPr lang="en-US" altLang="ko-KR" i="0" dirty="0">
                <a:solidFill>
                  <a:schemeClr val="accent1"/>
                </a:solidFill>
                <a:effectLst/>
                <a:latin typeface="Menlo"/>
              </a:rPr>
              <a:t>"&gt;&lt;/script&gt;</a:t>
            </a:r>
          </a:p>
          <a:p>
            <a:pPr lvl="1"/>
            <a:r>
              <a:rPr lang="en-US" altLang="ko-KR" i="0" dirty="0">
                <a:solidFill>
                  <a:schemeClr val="accent1"/>
                </a:solidFill>
                <a:effectLst/>
                <a:latin typeface="Roboto Mono"/>
              </a:rPr>
              <a:t>&lt;script type="module"&gt;</a:t>
            </a:r>
            <a:br>
              <a:rPr lang="en-US" altLang="ko-KR" dirty="0">
                <a:solidFill>
                  <a:schemeClr val="accent1"/>
                </a:solidFill>
              </a:rPr>
            </a:br>
            <a:r>
              <a:rPr lang="en-US" altLang="ko-KR" i="0" dirty="0">
                <a:solidFill>
                  <a:schemeClr val="accent1"/>
                </a:solidFill>
                <a:effectLst/>
                <a:latin typeface="Roboto Mono"/>
              </a:rPr>
              <a:t>import Vue from 'https://cdn.jsdelivr.net/</a:t>
            </a:r>
            <a:r>
              <a:rPr lang="en-US" altLang="ko-KR" i="0" dirty="0" err="1">
                <a:solidFill>
                  <a:schemeClr val="accent1"/>
                </a:solidFill>
                <a:effectLst/>
                <a:latin typeface="Roboto Mono"/>
              </a:rPr>
              <a:t>npm</a:t>
            </a:r>
            <a:r>
              <a:rPr lang="en-US" altLang="ko-KR" i="0" dirty="0">
                <a:solidFill>
                  <a:schemeClr val="accent1"/>
                </a:solidFill>
                <a:effectLst/>
                <a:latin typeface="Roboto Mono"/>
              </a:rPr>
              <a:t>/vue@2.6.11/</a:t>
            </a:r>
            <a:r>
              <a:rPr lang="en-US" altLang="ko-KR" i="0" dirty="0" err="1">
                <a:solidFill>
                  <a:schemeClr val="accent1"/>
                </a:solidFill>
                <a:effectLst/>
                <a:latin typeface="Roboto Mono"/>
              </a:rPr>
              <a:t>dist</a:t>
            </a:r>
            <a:r>
              <a:rPr lang="en-US" altLang="ko-KR" i="0" dirty="0">
                <a:solidFill>
                  <a:schemeClr val="accent1"/>
                </a:solidFill>
                <a:effectLst/>
                <a:latin typeface="Roboto Mono"/>
              </a:rPr>
              <a:t>/vue.esm.browser.js'</a:t>
            </a:r>
            <a:br>
              <a:rPr lang="en-US" altLang="ko-KR" dirty="0">
                <a:solidFill>
                  <a:schemeClr val="accent1"/>
                </a:solidFill>
              </a:rPr>
            </a:br>
            <a:r>
              <a:rPr lang="en-US" altLang="ko-KR" i="0" dirty="0">
                <a:solidFill>
                  <a:schemeClr val="accent1"/>
                </a:solidFill>
                <a:effectLst/>
                <a:latin typeface="Roboto Mono"/>
              </a:rPr>
              <a:t>&lt;/script&gt;   -------------    </a:t>
            </a:r>
            <a:r>
              <a:rPr lang="en-US" altLang="ko-KR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ES </a:t>
            </a:r>
            <a:r>
              <a:rPr lang="ko-KR" altLang="en-US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모듈 호환 빌드 파일</a:t>
            </a:r>
            <a:endParaRPr lang="en-US" altLang="ko-KR" i="0" dirty="0">
              <a:solidFill>
                <a:schemeClr val="accent1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altLang="ko-KR" b="0" dirty="0">
                <a:solidFill>
                  <a:srgbClr val="304455"/>
                </a:solidFill>
                <a:latin typeface="Source Sans Pro" panose="020B0503030403020204" pitchFamily="34" charset="0"/>
              </a:rPr>
              <a:t>NPM</a:t>
            </a:r>
          </a:p>
          <a:p>
            <a:pPr lvl="1"/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Vue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를 사용하여 대규모 애플리케이션을 구축할 때 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NPM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를 이용한 설치를 권장</a:t>
            </a:r>
            <a:endParaRPr lang="en-US" altLang="ko-KR" b="0" i="0" dirty="0">
              <a:solidFill>
                <a:srgbClr val="304455"/>
              </a:solidFill>
              <a:effectLst/>
              <a:latin typeface="Source Sans Pro" panose="020B0503030403020204" pitchFamily="34" charset="0"/>
            </a:endParaRPr>
          </a:p>
          <a:p>
            <a:pPr lvl="1"/>
            <a:r>
              <a:rPr lang="en-US" altLang="ko-KR" b="0" dirty="0" err="1">
                <a:solidFill>
                  <a:srgbClr val="304455"/>
                </a:solidFill>
                <a:latin typeface="Source Sans Pro" panose="020B0503030403020204" pitchFamily="34" charset="0"/>
              </a:rPr>
              <a:t>npm</a:t>
            </a:r>
            <a:r>
              <a:rPr lang="ko-KR" altLang="en-US" b="0" dirty="0">
                <a:solidFill>
                  <a:srgbClr val="304455"/>
                </a:solidFill>
                <a:latin typeface="Source Sans Pro" panose="020B0503030403020204" pitchFamily="34" charset="0"/>
              </a:rPr>
              <a:t> </a:t>
            </a:r>
            <a:r>
              <a:rPr lang="en-US" altLang="ko-KR" b="0" dirty="0">
                <a:solidFill>
                  <a:srgbClr val="304455"/>
                </a:solidFill>
                <a:latin typeface="Source Sans Pro" panose="020B0503030403020204" pitchFamily="34" charset="0"/>
              </a:rPr>
              <a:t>install</a:t>
            </a:r>
            <a:r>
              <a:rPr lang="ko-KR" altLang="en-US" b="0" dirty="0">
                <a:solidFill>
                  <a:srgbClr val="304455"/>
                </a:solidFill>
                <a:latin typeface="Source Sans Pro" panose="020B0503030403020204" pitchFamily="34" charset="0"/>
              </a:rPr>
              <a:t> </a:t>
            </a:r>
            <a:r>
              <a:rPr lang="en-US" altLang="ko-KR" b="0" dirty="0">
                <a:solidFill>
                  <a:srgbClr val="304455"/>
                </a:solidFill>
                <a:latin typeface="Source Sans Pro" panose="020B0503030403020204" pitchFamily="34" charset="0"/>
              </a:rPr>
              <a:t>-g </a:t>
            </a:r>
            <a:r>
              <a:rPr lang="en-US" altLang="ko-KR" b="0" dirty="0" err="1">
                <a:solidFill>
                  <a:srgbClr val="304455"/>
                </a:solidFill>
                <a:latin typeface="Source Sans Pro" panose="020B0503030403020204" pitchFamily="34" charset="0"/>
              </a:rPr>
              <a:t>vue</a:t>
            </a:r>
            <a:r>
              <a:rPr lang="ko-KR" altLang="en-US" b="0" dirty="0">
                <a:solidFill>
                  <a:srgbClr val="304455"/>
                </a:solidFill>
                <a:latin typeface="Source Sans Pro" panose="020B0503030403020204" pitchFamily="34" charset="0"/>
              </a:rPr>
              <a:t> </a:t>
            </a:r>
            <a:endParaRPr lang="en-US" altLang="ko-KR" b="0" dirty="0">
              <a:solidFill>
                <a:srgbClr val="304455"/>
              </a:solidFill>
              <a:latin typeface="Source Sans Pro" panose="020B0503030403020204" pitchFamily="34" charset="0"/>
            </a:endParaRPr>
          </a:p>
          <a:p>
            <a:r>
              <a:rPr lang="en-US" altLang="ko-KR" b="0" dirty="0">
                <a:solidFill>
                  <a:srgbClr val="304455"/>
                </a:solidFill>
                <a:latin typeface="Source Sans Pro" panose="020B0503030403020204" pitchFamily="34" charset="0"/>
              </a:rPr>
              <a:t>CLI</a:t>
            </a:r>
          </a:p>
          <a:p>
            <a:pPr lvl="1"/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Vue.js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는 단일 페이지 </a:t>
            </a:r>
            <a:r>
              <a:rPr lang="ko-KR" altLang="en-US" b="0" i="0" dirty="0" err="1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애플리케이션를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 빠르게 구축할 수 있는 </a:t>
            </a:r>
            <a:r>
              <a:rPr lang="ko-KR" altLang="en-US" b="1" i="0" u="none" strike="noStrike" dirty="0">
                <a:solidFill>
                  <a:srgbClr val="42B983"/>
                </a:solidFill>
                <a:effectLst/>
                <a:latin typeface="Source Sans Pro" panose="020B0503030403020204" pitchFamily="34" charset="0"/>
                <a:hlinkClick r:id="rId2"/>
              </a:rPr>
              <a:t>공식 </a:t>
            </a:r>
            <a:r>
              <a:rPr lang="en-US" altLang="ko-KR" b="1" i="0" u="none" strike="noStrike" dirty="0">
                <a:solidFill>
                  <a:srgbClr val="42B983"/>
                </a:solidFill>
                <a:effectLst/>
                <a:latin typeface="Source Sans Pro" panose="020B0503030403020204" pitchFamily="34" charset="0"/>
                <a:hlinkClick r:id="rId2"/>
              </a:rPr>
              <a:t>CLI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를 제공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(https://github.com/vuejs/vue-cli)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E1392-1663-4469-8773-6FA173F9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57537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4240D-4817-4E5E-807D-487D2C930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AutoSequence</a:t>
            </a:r>
            <a:r>
              <a:rPr lang="ko-KR" altLang="en-US" dirty="0"/>
              <a:t>부여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792699E-64A8-4017-9878-8A4914977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533" y="1512888"/>
            <a:ext cx="7247467" cy="483711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EB40C4-AB56-4152-A42D-F2564EFD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9813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23DA2-E4E6-4EB6-AF95-D5BB84F6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AutoSequence</a:t>
            </a:r>
            <a:r>
              <a:rPr lang="ko-KR" altLang="en-US" dirty="0"/>
              <a:t>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6FDE1-6D97-47F3-8C12-1AA4F2460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/>
              <a:t>db.loadServerScripts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 err="1"/>
              <a:t>getNextSequence</a:t>
            </a:r>
            <a:r>
              <a:rPr lang="en-US" altLang="ko-KR" dirty="0"/>
              <a:t>("hero");</a:t>
            </a:r>
          </a:p>
          <a:p>
            <a:pPr marL="0" indent="0">
              <a:buNone/>
            </a:pPr>
            <a:r>
              <a:rPr lang="en-US" altLang="ko-KR" dirty="0" err="1"/>
              <a:t>db.hero.remove</a:t>
            </a:r>
            <a:r>
              <a:rPr lang="en-US" altLang="ko-KR" dirty="0"/>
              <a:t>({});</a:t>
            </a:r>
          </a:p>
          <a:p>
            <a:pPr marL="0" indent="0">
              <a:buNone/>
            </a:pPr>
            <a:r>
              <a:rPr lang="en-US" altLang="ko-KR" dirty="0" err="1"/>
              <a:t>db.hero.insert</a:t>
            </a:r>
            <a:r>
              <a:rPr lang="en-US" altLang="ko-KR" dirty="0"/>
              <a:t>({</a:t>
            </a:r>
            <a:r>
              <a:rPr lang="en-US" altLang="ko-KR" dirty="0" err="1"/>
              <a:t>id:getNextSequence</a:t>
            </a:r>
            <a:r>
              <a:rPr lang="en-US" altLang="ko-KR" dirty="0"/>
              <a:t>("hero"), name:'</a:t>
            </a:r>
            <a:r>
              <a:rPr lang="ko-KR" altLang="en-US" dirty="0"/>
              <a:t>이순신</a:t>
            </a:r>
            <a:r>
              <a:rPr lang="en-US" altLang="ko-KR" dirty="0"/>
              <a:t>1', description:'</a:t>
            </a:r>
            <a:r>
              <a:rPr lang="ko-KR" altLang="en-US" dirty="0"/>
              <a:t>임진왜란 격퇴</a:t>
            </a:r>
            <a:r>
              <a:rPr lang="en-US" altLang="ko-KR" dirty="0"/>
              <a:t>1'});</a:t>
            </a:r>
          </a:p>
          <a:p>
            <a:pPr marL="0" indent="0">
              <a:buNone/>
            </a:pPr>
            <a:r>
              <a:rPr lang="en-US" altLang="ko-KR" dirty="0" err="1"/>
              <a:t>db.hero.insert</a:t>
            </a:r>
            <a:r>
              <a:rPr lang="en-US" altLang="ko-KR" dirty="0"/>
              <a:t>({</a:t>
            </a:r>
            <a:r>
              <a:rPr lang="en-US" altLang="ko-KR" dirty="0" err="1"/>
              <a:t>id:getNextSequence</a:t>
            </a:r>
            <a:r>
              <a:rPr lang="en-US" altLang="ko-KR" dirty="0"/>
              <a:t>("hero"), name:'</a:t>
            </a:r>
            <a:r>
              <a:rPr lang="ko-KR" altLang="en-US" dirty="0"/>
              <a:t>이순신</a:t>
            </a:r>
            <a:r>
              <a:rPr lang="en-US" altLang="ko-KR" dirty="0"/>
              <a:t>2', description:'</a:t>
            </a:r>
            <a:r>
              <a:rPr lang="ko-KR" altLang="en-US" dirty="0"/>
              <a:t>임진왜란 격퇴</a:t>
            </a:r>
            <a:r>
              <a:rPr lang="en-US" altLang="ko-KR" dirty="0"/>
              <a:t>2'});</a:t>
            </a:r>
          </a:p>
          <a:p>
            <a:pPr marL="0" indent="0">
              <a:buNone/>
            </a:pPr>
            <a:r>
              <a:rPr lang="en-US" altLang="ko-KR" dirty="0" err="1"/>
              <a:t>db.hero.insert</a:t>
            </a:r>
            <a:r>
              <a:rPr lang="en-US" altLang="ko-KR" dirty="0"/>
              <a:t>({</a:t>
            </a:r>
            <a:r>
              <a:rPr lang="en-US" altLang="ko-KR" dirty="0" err="1"/>
              <a:t>id:getNextSequence</a:t>
            </a:r>
            <a:r>
              <a:rPr lang="en-US" altLang="ko-KR" dirty="0"/>
              <a:t>("hero"), name:'</a:t>
            </a:r>
            <a:r>
              <a:rPr lang="ko-KR" altLang="en-US" dirty="0"/>
              <a:t>이순신</a:t>
            </a:r>
            <a:r>
              <a:rPr lang="en-US" altLang="ko-KR" dirty="0"/>
              <a:t>3', description:'</a:t>
            </a:r>
            <a:r>
              <a:rPr lang="ko-KR" altLang="en-US" dirty="0"/>
              <a:t>임진왜란 격퇴</a:t>
            </a:r>
            <a:r>
              <a:rPr lang="en-US" altLang="ko-KR" dirty="0"/>
              <a:t>3'});</a:t>
            </a:r>
          </a:p>
          <a:p>
            <a:pPr marL="0" indent="0">
              <a:buNone/>
            </a:pPr>
            <a:r>
              <a:rPr lang="en-US" altLang="ko-KR" dirty="0" err="1"/>
              <a:t>db.hero.insert</a:t>
            </a:r>
            <a:r>
              <a:rPr lang="en-US" altLang="ko-KR" dirty="0"/>
              <a:t>({</a:t>
            </a:r>
            <a:r>
              <a:rPr lang="en-US" altLang="ko-KR" dirty="0" err="1"/>
              <a:t>id:getNextSequence</a:t>
            </a:r>
            <a:r>
              <a:rPr lang="en-US" altLang="ko-KR" dirty="0"/>
              <a:t>("hero"), name:'</a:t>
            </a:r>
            <a:r>
              <a:rPr lang="ko-KR" altLang="en-US" dirty="0"/>
              <a:t>이순신</a:t>
            </a:r>
            <a:r>
              <a:rPr lang="en-US" altLang="ko-KR" dirty="0"/>
              <a:t>4', description:'</a:t>
            </a:r>
            <a:r>
              <a:rPr lang="ko-KR" altLang="en-US" dirty="0"/>
              <a:t>임진왜란 격퇴</a:t>
            </a:r>
            <a:r>
              <a:rPr lang="en-US" altLang="ko-KR" dirty="0"/>
              <a:t>4'});</a:t>
            </a:r>
          </a:p>
          <a:p>
            <a:pPr marL="0" indent="0">
              <a:buNone/>
            </a:pPr>
            <a:r>
              <a:rPr lang="en-US" altLang="ko-KR" dirty="0" err="1"/>
              <a:t>db.hero.insert</a:t>
            </a:r>
            <a:r>
              <a:rPr lang="en-US" altLang="ko-KR" dirty="0"/>
              <a:t>({</a:t>
            </a:r>
            <a:r>
              <a:rPr lang="en-US" altLang="ko-KR" dirty="0" err="1"/>
              <a:t>id:getNextSequence</a:t>
            </a:r>
            <a:r>
              <a:rPr lang="en-US" altLang="ko-KR" dirty="0"/>
              <a:t>("hero"), name:'</a:t>
            </a:r>
            <a:r>
              <a:rPr lang="ko-KR" altLang="en-US" dirty="0"/>
              <a:t>이순신</a:t>
            </a:r>
            <a:r>
              <a:rPr lang="en-US" altLang="ko-KR" dirty="0"/>
              <a:t>5', description:'</a:t>
            </a:r>
            <a:r>
              <a:rPr lang="ko-KR" altLang="en-US" dirty="0"/>
              <a:t>임진왜란 격퇴</a:t>
            </a:r>
            <a:r>
              <a:rPr lang="en-US" altLang="ko-KR" dirty="0"/>
              <a:t>5'});</a:t>
            </a:r>
          </a:p>
          <a:p>
            <a:pPr marL="0" indent="0">
              <a:buNone/>
            </a:pPr>
            <a:r>
              <a:rPr lang="en-US" altLang="ko-KR" dirty="0" err="1"/>
              <a:t>db.hero.insert</a:t>
            </a:r>
            <a:r>
              <a:rPr lang="en-US" altLang="ko-KR" dirty="0"/>
              <a:t>({</a:t>
            </a:r>
            <a:r>
              <a:rPr lang="en-US" altLang="ko-KR" dirty="0" err="1"/>
              <a:t>id:getNextSequence</a:t>
            </a:r>
            <a:r>
              <a:rPr lang="en-US" altLang="ko-KR" dirty="0"/>
              <a:t>("hero"), name:'</a:t>
            </a:r>
            <a:r>
              <a:rPr lang="ko-KR" altLang="en-US" dirty="0"/>
              <a:t>이순신</a:t>
            </a:r>
            <a:r>
              <a:rPr lang="en-US" altLang="ko-KR" dirty="0"/>
              <a:t>6', description:'</a:t>
            </a:r>
            <a:r>
              <a:rPr lang="ko-KR" altLang="en-US" dirty="0"/>
              <a:t>임진왜란 격퇴</a:t>
            </a:r>
            <a:r>
              <a:rPr lang="en-US" altLang="ko-KR" dirty="0"/>
              <a:t>6'});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CEFB6C-801D-4FBE-9527-F4089345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31344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9FD38-336C-481D-93F5-430ED56E6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HeroDto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6809B-EEF8-4B20-A559-D0A11CEF9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import </a:t>
            </a:r>
            <a:r>
              <a:rPr lang="en-US" altLang="ko-KR" dirty="0" err="1"/>
              <a:t>org.springframework.data.annotation.Id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r>
              <a:rPr lang="en-US" altLang="ko-KR" dirty="0"/>
              <a:t>import </a:t>
            </a:r>
            <a:r>
              <a:rPr lang="en-US" altLang="ko-KR" dirty="0" err="1"/>
              <a:t>org.springframework.data.mongodb.core.mapping.Document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r>
              <a:rPr lang="en-US" altLang="ko-KR" dirty="0"/>
              <a:t>@Document(collection = "hero")</a:t>
            </a:r>
          </a:p>
          <a:p>
            <a:pPr marL="0" indent="0">
              <a:buNone/>
            </a:pPr>
            <a:r>
              <a:rPr lang="en-US" altLang="ko-KR" dirty="0"/>
              <a:t>public class </a:t>
            </a:r>
            <a:r>
              <a:rPr lang="en-US" altLang="ko-KR" dirty="0" err="1"/>
              <a:t>HeroMongoDto</a:t>
            </a:r>
            <a:r>
              <a:rPr lang="en-US" altLang="ko-KR" dirty="0"/>
              <a:t> {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@Id //</a:t>
            </a:r>
            <a:r>
              <a:rPr lang="ko-KR" altLang="en-US" dirty="0"/>
              <a:t>시스템 내의 </a:t>
            </a:r>
            <a:r>
              <a:rPr lang="en-US" altLang="ko-KR" dirty="0"/>
              <a:t>object  id</a:t>
            </a:r>
            <a:r>
              <a:rPr lang="ko-KR" altLang="en-US" dirty="0"/>
              <a:t>임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private String _id;</a:t>
            </a:r>
          </a:p>
          <a:p>
            <a:pPr marL="0" indent="0">
              <a:buNone/>
            </a:pPr>
            <a:r>
              <a:rPr lang="en-US" altLang="ko-KR" dirty="0"/>
              <a:t>	private int id;</a:t>
            </a:r>
          </a:p>
          <a:p>
            <a:pPr marL="457200" lvl="1" indent="0">
              <a:buNone/>
            </a:pPr>
            <a:r>
              <a:rPr lang="en-US" altLang="ko-KR" dirty="0"/>
              <a:t>       private String name;</a:t>
            </a:r>
          </a:p>
          <a:p>
            <a:pPr marL="457200" lvl="1" indent="0">
              <a:buNone/>
            </a:pPr>
            <a:r>
              <a:rPr lang="en-US" altLang="ko-KR" dirty="0"/>
              <a:t>       private String description;          //getter/setter </a:t>
            </a:r>
            <a:r>
              <a:rPr lang="ko-KR" altLang="en-US" dirty="0"/>
              <a:t>추가해야 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4B4B49-1496-4F26-B233-61D6378EB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52191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2A844-C1BB-4475-BB3D-C2C3B3CB2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HeroMongoDao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FD712C5-CDE7-4779-86A9-9356E2C8C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538288"/>
            <a:ext cx="8407400" cy="46640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3DF3DF-EFFF-4E99-AC40-F82090498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19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2A844-C1BB-4475-BB3D-C2C3B3CB2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HeroMongoDao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FD712C5-CDE7-4779-86A9-9356E2C8C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538288"/>
            <a:ext cx="8407400" cy="46640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607CF5-1C03-44BA-B985-1FEF61A6C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06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2A844-C1BB-4475-BB3D-C2C3B3CB2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HeroMongoDao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FA36BE6-9CC0-4977-815C-8FFF895FB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1354"/>
            <a:ext cx="6952111" cy="46640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5C6D08-3292-412F-92C4-E674B91C5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3311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2A844-C1BB-4475-BB3D-C2C3B3CB2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HeroMongoDao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13E2EB-A1EB-4223-86D3-387B893BD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1662"/>
            <a:ext cx="5981700" cy="31146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CD39188-617C-47E3-8E6B-B6829E1C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3011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ED25A-422C-402E-AD75-FFDCE83C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SequenceGenerator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1DF1845-E21E-418C-AAEA-2359F1B9B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2888"/>
            <a:ext cx="9371839" cy="46640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E4329E-779A-4DFD-ACF3-A69EBABC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5536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6957E-EEC3-4ED4-8CAD-69F75C95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CustomSequence.java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8E6AC5A-2583-4AC2-B1AB-1E940FA5B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644" y="1512888"/>
            <a:ext cx="6976711" cy="46640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256A13-27FC-4D75-B46B-892D33179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97777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DB77B-9C09-4501-8F21-5BEFC6B5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HeroController.java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AD7D3CC-F94A-4DEC-B78B-5B85932FA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8288"/>
            <a:ext cx="6138931" cy="46640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E10CD2-B989-4AB9-BE2A-9EF7BCBC8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9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A541B-C1D7-463F-BB9B-121EAD50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vue</a:t>
            </a:r>
            <a:r>
              <a:rPr lang="en-US" altLang="ko-KR" dirty="0"/>
              <a:t>  </a:t>
            </a:r>
            <a:r>
              <a:rPr lang="ko-KR" altLang="en-US" dirty="0"/>
              <a:t>설치하기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442C1-901B-4BEE-B9C3-AAD5B8640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yarn </a:t>
            </a:r>
            <a:r>
              <a:rPr lang="ko-KR" altLang="en-US" dirty="0" err="1"/>
              <a:t>이용시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yarn global add </a:t>
            </a:r>
            <a:r>
              <a:rPr lang="en-US" altLang="ko-KR" dirty="0" err="1"/>
              <a:t>vue</a:t>
            </a:r>
            <a:r>
              <a:rPr lang="en-US" altLang="ko-KR" dirty="0"/>
              <a:t>   &lt;=  global</a:t>
            </a:r>
            <a:r>
              <a:rPr lang="ko-KR" altLang="en-US" dirty="0"/>
              <a:t> 은 전역에서 쓰겠다는 의미임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npm</a:t>
            </a:r>
            <a:r>
              <a:rPr lang="en-US" altLang="ko-KR" dirty="0"/>
              <a:t> install –g </a:t>
            </a:r>
            <a:r>
              <a:rPr lang="en-US" altLang="ko-KR" dirty="0" err="1"/>
              <a:t>vue</a:t>
            </a:r>
            <a:r>
              <a:rPr lang="en-US" altLang="ko-KR" dirty="0"/>
              <a:t>     &lt;=  -g </a:t>
            </a:r>
            <a:r>
              <a:rPr lang="ko-KR" altLang="en-US" dirty="0"/>
              <a:t>은 전역에서 쓰겠다는 의미임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07E4E7-6C10-45B7-8307-F664E13C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9195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181B9-F7CB-45DF-BBC8-72C14DAF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HeroController.java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E734B5F-9B18-4ABC-8385-CEFABF777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9219" y="1512888"/>
            <a:ext cx="8873561" cy="46640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C8BE80-0E41-4F15-9C6B-A04A7755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749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43C08-A4E1-42DE-ABA4-E9F1B8505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Vue(</a:t>
            </a:r>
            <a:r>
              <a:rPr lang="en-US" altLang="ko-KR" dirty="0" err="1"/>
              <a:t>hello.html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A3BFCF-84AF-4EE6-B8C6-E5959FD0F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48A3A9-18BF-47A3-824A-7F5883EE1839}"/>
              </a:ext>
            </a:extLst>
          </p:cNvPr>
          <p:cNvSpPr/>
          <p:nvPr/>
        </p:nvSpPr>
        <p:spPr>
          <a:xfrm>
            <a:off x="7080913" y="1408035"/>
            <a:ext cx="4272887" cy="44779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Vue.createApp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메서드를 이용해 객체를 인스턴스 객체를 생성한다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매개변수로  </a:t>
            </a:r>
            <a:r>
              <a:rPr lang="en-US" altLang="ko-KR" sz="1600" dirty="0">
                <a:solidFill>
                  <a:schemeClr val="tx1"/>
                </a:solidFill>
              </a:rPr>
              <a:t>JSON</a:t>
            </a:r>
            <a:r>
              <a:rPr lang="ko-KR" altLang="en-US" sz="1600" dirty="0">
                <a:solidFill>
                  <a:schemeClr val="tx1"/>
                </a:solidFill>
              </a:rPr>
              <a:t>값을 전달한다</a:t>
            </a:r>
            <a:r>
              <a:rPr lang="en-US" altLang="ko-KR" sz="1600" dirty="0">
                <a:solidFill>
                  <a:schemeClr val="tx1"/>
                </a:solidFill>
              </a:rPr>
              <a:t>. data</a:t>
            </a:r>
            <a:r>
              <a:rPr lang="ko-KR" altLang="en-US" sz="1600" dirty="0">
                <a:solidFill>
                  <a:schemeClr val="tx1"/>
                </a:solidFill>
              </a:rPr>
              <a:t>는 변수들을 전달하기 위한 </a:t>
            </a:r>
            <a:r>
              <a:rPr lang="ko-KR" altLang="en-US" sz="1600" dirty="0" err="1">
                <a:solidFill>
                  <a:schemeClr val="tx1"/>
                </a:solidFill>
              </a:rPr>
              <a:t>키값이다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b="0" i="0" dirty="0">
                <a:solidFill>
                  <a:srgbClr val="313130"/>
                </a:solidFill>
                <a:effectLst/>
                <a:latin typeface="Noto Sans KR"/>
              </a:rPr>
              <a:t>Vue </a:t>
            </a:r>
            <a:r>
              <a:rPr lang="ko-KR" altLang="en-US" sz="1600" b="0" i="0" dirty="0">
                <a:solidFill>
                  <a:srgbClr val="313130"/>
                </a:solidFill>
                <a:effectLst/>
                <a:latin typeface="Noto Sans KR"/>
              </a:rPr>
              <a:t>객체를 생성할 때 </a:t>
            </a:r>
            <a:r>
              <a:rPr lang="en-US" altLang="ko-KR" sz="1600" b="0" i="1" dirty="0">
                <a:solidFill>
                  <a:srgbClr val="313130"/>
                </a:solidFill>
                <a:effectLst/>
                <a:latin typeface="Noto Sans KR"/>
              </a:rPr>
              <a:t>data, template, el, methods, life cycle hook</a:t>
            </a:r>
            <a:r>
              <a:rPr lang="ko-KR" altLang="en-US" sz="1600" b="0" i="0" dirty="0">
                <a:solidFill>
                  <a:srgbClr val="313130"/>
                </a:solidFill>
                <a:effectLst/>
                <a:latin typeface="Noto Sans KR"/>
              </a:rPr>
              <a:t> 등의 </a:t>
            </a:r>
            <a:r>
              <a:rPr lang="ko-KR" altLang="en-US" sz="1600" b="1" i="0" dirty="0">
                <a:solidFill>
                  <a:srgbClr val="313130"/>
                </a:solidFill>
                <a:effectLst/>
                <a:latin typeface="Noto Sans KR"/>
              </a:rPr>
              <a:t>인스턴스 옵션 속성</a:t>
            </a:r>
            <a:r>
              <a:rPr lang="ko-KR" altLang="en-US" sz="1600" b="0" i="0" dirty="0">
                <a:solidFill>
                  <a:srgbClr val="313130"/>
                </a:solidFill>
                <a:effectLst/>
                <a:latin typeface="Noto Sans KR"/>
              </a:rPr>
              <a:t>을 포함할 수 있다</a:t>
            </a:r>
            <a:r>
              <a:rPr lang="en-US" altLang="ko-KR" sz="1600" b="0" i="0" dirty="0">
                <a:solidFill>
                  <a:srgbClr val="313130"/>
                </a:solidFill>
                <a:effectLst/>
                <a:latin typeface="Noto Sans KR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B19F2D4-2720-69D2-05E7-2EF10D652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47101"/>
            <a:ext cx="5678607" cy="477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92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F945D-9F4C-42C8-BDC0-18DFF609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sample1.html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C820EA-2469-45F0-90D5-AA9AB302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6B2E5E-7676-1A97-D64D-CFCCC8124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89" y="1733267"/>
            <a:ext cx="4233590" cy="42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83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1D05-5AB0-65AE-FCF4-EC08E9C4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2C08594-96D6-2730-76A3-B9D49599E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2341"/>
            <a:ext cx="3562376" cy="297182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DDFA42-AC83-0C4F-4F50-8F4F2B15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44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69821-5A09-E141-0ACB-B9CD21B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i="0" dirty="0">
                <a:effectLst/>
                <a:latin typeface="Inter var experimental"/>
              </a:rPr>
              <a:t>템플릿 문법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8748E-FD65-F774-F8AD-62DF94C9D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effectLst/>
                <a:latin typeface="Inter var experimental"/>
              </a:rPr>
              <a:t>Vue</a:t>
            </a:r>
            <a:r>
              <a:rPr lang="ko-KR" altLang="en-US" b="0" i="0" dirty="0">
                <a:effectLst/>
                <a:latin typeface="Inter var experimental"/>
              </a:rPr>
              <a:t>는 컴포넌트 인스턴스의 데이터를 서술적으로 </a:t>
            </a:r>
            <a:r>
              <a:rPr lang="ko-KR" altLang="en-US" b="0" i="0" dirty="0" err="1">
                <a:effectLst/>
                <a:latin typeface="Inter var experimental"/>
              </a:rPr>
              <a:t>렌더링된</a:t>
            </a:r>
            <a:r>
              <a:rPr lang="ko-KR" altLang="en-US" b="0" i="0" dirty="0">
                <a:effectLst/>
                <a:latin typeface="Inter var experimental"/>
              </a:rPr>
              <a:t> </a:t>
            </a:r>
            <a:r>
              <a:rPr lang="en-US" altLang="ko-KR" b="0" i="0" dirty="0">
                <a:effectLst/>
                <a:latin typeface="Inter var experimental"/>
              </a:rPr>
              <a:t>DOM</a:t>
            </a:r>
            <a:r>
              <a:rPr lang="ko-KR" altLang="en-US" b="0" i="0" dirty="0">
                <a:effectLst/>
                <a:latin typeface="Inter var experimental"/>
              </a:rPr>
              <a:t>에 바인딩할 수 있는 </a:t>
            </a:r>
            <a:r>
              <a:rPr lang="en-US" altLang="ko-KR" b="0" i="0" dirty="0">
                <a:effectLst/>
                <a:latin typeface="Inter var experimental"/>
              </a:rPr>
              <a:t>HTML </a:t>
            </a:r>
            <a:r>
              <a:rPr lang="ko-KR" altLang="en-US" b="0" i="0" dirty="0">
                <a:effectLst/>
                <a:latin typeface="Inter var experimental"/>
              </a:rPr>
              <a:t>기반 템플릿 문법을 사용합니다</a:t>
            </a:r>
            <a:r>
              <a:rPr lang="en-US" altLang="ko-KR" b="0" i="0" dirty="0">
                <a:effectLst/>
                <a:latin typeface="Inter var experimental"/>
              </a:rPr>
              <a:t>. </a:t>
            </a:r>
            <a:r>
              <a:rPr lang="ko-KR" altLang="en-US" b="0" i="0" dirty="0">
                <a:effectLst/>
                <a:latin typeface="Inter var experimental"/>
              </a:rPr>
              <a:t>모든 </a:t>
            </a:r>
            <a:r>
              <a:rPr lang="en-US" altLang="ko-KR" b="0" i="0" dirty="0">
                <a:effectLst/>
                <a:latin typeface="Inter var experimental"/>
              </a:rPr>
              <a:t>Vue </a:t>
            </a:r>
            <a:r>
              <a:rPr lang="ko-KR" altLang="en-US" b="0" i="0" dirty="0">
                <a:effectLst/>
                <a:latin typeface="Inter var experimental"/>
              </a:rPr>
              <a:t>템플릿은 사양을 준수하는 브라우저 및 </a:t>
            </a:r>
            <a:r>
              <a:rPr lang="en-US" altLang="ko-KR" b="0" i="0" dirty="0">
                <a:effectLst/>
                <a:latin typeface="Inter var experimental"/>
              </a:rPr>
              <a:t>HTML </a:t>
            </a:r>
            <a:r>
              <a:rPr lang="ko-KR" altLang="en-US" b="0" i="0" dirty="0">
                <a:effectLst/>
                <a:latin typeface="Inter var experimental"/>
              </a:rPr>
              <a:t>파서에서 문법을 분석할 수 있는 문법적으로 유효한 </a:t>
            </a:r>
            <a:r>
              <a:rPr lang="en-US" altLang="ko-KR" b="0" i="0" dirty="0">
                <a:effectLst/>
                <a:latin typeface="Inter var experimental"/>
              </a:rPr>
              <a:t>HTML</a:t>
            </a:r>
            <a:r>
              <a:rPr lang="ko-KR" altLang="en-US" b="0" i="0" dirty="0">
                <a:effectLst/>
                <a:latin typeface="Inter var experimental"/>
              </a:rPr>
              <a:t>입니다</a:t>
            </a:r>
            <a:r>
              <a:rPr lang="en-US" altLang="ko-KR" b="0" i="0" dirty="0">
                <a:effectLst/>
                <a:latin typeface="Inter var experimental"/>
              </a:rPr>
              <a:t>.</a:t>
            </a:r>
          </a:p>
          <a:p>
            <a:pPr algn="l"/>
            <a:r>
              <a:rPr lang="ko-KR" altLang="en-US" b="0" i="0" dirty="0">
                <a:effectLst/>
                <a:latin typeface="Inter var experimental"/>
              </a:rPr>
              <a:t>내부적으로 </a:t>
            </a:r>
            <a:r>
              <a:rPr lang="en-US" altLang="ko-KR" b="0" i="0" dirty="0">
                <a:effectLst/>
                <a:latin typeface="Inter var experimental"/>
              </a:rPr>
              <a:t>Vue</a:t>
            </a:r>
            <a:r>
              <a:rPr lang="ko-KR" altLang="en-US" b="0" i="0" dirty="0">
                <a:effectLst/>
                <a:latin typeface="Inter var experimental"/>
              </a:rPr>
              <a:t>는 템플릿을 고도로 최적화된 </a:t>
            </a:r>
            <a:r>
              <a:rPr lang="en-US" altLang="ko-KR" b="0" i="0" dirty="0">
                <a:effectLst/>
                <a:latin typeface="Inter var experimental"/>
              </a:rPr>
              <a:t>JavaScript </a:t>
            </a:r>
            <a:r>
              <a:rPr lang="ko-KR" altLang="en-US" b="0" i="0" dirty="0">
                <a:effectLst/>
                <a:latin typeface="Inter var experimental"/>
              </a:rPr>
              <a:t>코드로 컴파일합니다</a:t>
            </a:r>
            <a:r>
              <a:rPr lang="en-US" altLang="ko-KR" b="0" i="0" dirty="0">
                <a:effectLst/>
                <a:latin typeface="Inter var experimental"/>
              </a:rPr>
              <a:t>. </a:t>
            </a:r>
            <a:r>
              <a:rPr lang="ko-KR" altLang="en-US" b="0" i="0" dirty="0">
                <a:effectLst/>
                <a:latin typeface="Inter var experimental"/>
              </a:rPr>
              <a:t>반응형 시스템과 결합된 </a:t>
            </a:r>
            <a:r>
              <a:rPr lang="en-US" altLang="ko-KR" b="0" i="0" dirty="0">
                <a:effectLst/>
                <a:latin typeface="Inter var experimental"/>
              </a:rPr>
              <a:t>Vue</a:t>
            </a:r>
            <a:r>
              <a:rPr lang="ko-KR" altLang="en-US" b="0" i="0" dirty="0">
                <a:effectLst/>
                <a:latin typeface="Inter var experimental"/>
              </a:rPr>
              <a:t>는 앱 상태의 변경 사항을 적용할 때</a:t>
            </a:r>
            <a:r>
              <a:rPr lang="en-US" altLang="ko-KR" b="0" i="0" dirty="0">
                <a:effectLst/>
                <a:latin typeface="Inter var experimental"/>
              </a:rPr>
              <a:t>, </a:t>
            </a:r>
            <a:r>
              <a:rPr lang="ko-KR" altLang="en-US" b="0" i="0" dirty="0">
                <a:effectLst/>
                <a:latin typeface="Inter var experimental"/>
              </a:rPr>
              <a:t>다시 렌더링할 필요가 있는 최소한의 컴포넌트를 지능적으로 파악하고 </a:t>
            </a:r>
            <a:r>
              <a:rPr lang="en-US" altLang="ko-KR" b="0" i="0" dirty="0">
                <a:effectLst/>
                <a:latin typeface="Inter var experimental"/>
              </a:rPr>
              <a:t>DOM </a:t>
            </a:r>
            <a:r>
              <a:rPr lang="ko-KR" altLang="en-US" b="0" i="0" dirty="0">
                <a:effectLst/>
                <a:latin typeface="Inter var experimental"/>
              </a:rPr>
              <a:t>조작을 최소화 합니다</a:t>
            </a:r>
            <a:r>
              <a:rPr lang="en-US" altLang="ko-KR" b="0" i="0" dirty="0">
                <a:effectLst/>
                <a:latin typeface="Inter var experimental"/>
              </a:rPr>
              <a:t>.</a:t>
            </a:r>
          </a:p>
          <a:p>
            <a:pPr algn="l"/>
            <a:r>
              <a:rPr lang="ko-KR" altLang="en-US" b="1" i="0" dirty="0">
                <a:effectLst/>
                <a:latin typeface="Inter var experimental"/>
              </a:rPr>
              <a:t>텍스트 </a:t>
            </a:r>
            <a:r>
              <a:rPr lang="ko-KR" altLang="en-US" b="1" i="0" dirty="0" err="1">
                <a:effectLst/>
                <a:latin typeface="Inter var experimental"/>
              </a:rPr>
              <a:t>보간법</a:t>
            </a:r>
            <a:r>
              <a:rPr lang="ko-KR" altLang="en-US" b="0" i="0" dirty="0">
                <a:effectLst/>
                <a:latin typeface="Inter var experimental"/>
                <a:hlinkClick r:id="rId2"/>
              </a:rPr>
              <a:t>​</a:t>
            </a:r>
            <a:r>
              <a:rPr lang="en-US" altLang="ko-KR" b="0" i="0" dirty="0">
                <a:effectLst/>
                <a:latin typeface="Inter var experimental"/>
              </a:rPr>
              <a:t>("Mustache"(</a:t>
            </a:r>
            <a:r>
              <a:rPr lang="ko-KR" altLang="en-US" b="0" i="0" dirty="0">
                <a:effectLst/>
                <a:latin typeface="Inter var experimental"/>
              </a:rPr>
              <a:t>이중 중괄호</a:t>
            </a:r>
            <a:r>
              <a:rPr lang="en-US" altLang="ko-KR" b="0" i="0" dirty="0">
                <a:effectLst/>
                <a:latin typeface="Inter var experimental"/>
              </a:rPr>
              <a:t>) </a:t>
            </a:r>
            <a:r>
              <a:rPr lang="ko-KR" altLang="en-US" b="0" i="0" dirty="0">
                <a:effectLst/>
                <a:latin typeface="Inter var experimental"/>
              </a:rPr>
              <a:t>문법을 사용한 텍스트 </a:t>
            </a:r>
            <a:r>
              <a:rPr lang="ko-KR" altLang="en-US" b="0" i="0" dirty="0" err="1">
                <a:effectLst/>
                <a:latin typeface="Inter var experimental"/>
              </a:rPr>
              <a:t>보간법</a:t>
            </a:r>
            <a:r>
              <a:rPr lang="en-US" altLang="ko-KR" b="0" i="0" dirty="0">
                <a:effectLst/>
                <a:latin typeface="Inter var experimental"/>
              </a:rPr>
              <a:t>)-</a:t>
            </a:r>
            <a:r>
              <a:rPr lang="ko-KR" altLang="en-US" b="0" dirty="0">
                <a:latin typeface="Inter var experimental"/>
              </a:rPr>
              <a:t>텍스트 체인지</a:t>
            </a:r>
            <a:endParaRPr lang="en-US" altLang="ko-KR" b="0" i="0" dirty="0">
              <a:effectLst/>
              <a:latin typeface="Inter var experimental"/>
            </a:endParaRPr>
          </a:p>
          <a:p>
            <a:pPr algn="l"/>
            <a:r>
              <a:rPr lang="en-US" altLang="ko-KR" b="0" i="0" dirty="0">
                <a:solidFill>
                  <a:srgbClr val="89DDFF"/>
                </a:solidFill>
                <a:effectLst/>
                <a:latin typeface="Menlo"/>
              </a:rPr>
              <a:t>&lt;</a:t>
            </a:r>
            <a:r>
              <a:rPr lang="en-US" altLang="ko-KR" b="0" i="0" dirty="0">
                <a:solidFill>
                  <a:srgbClr val="F07178"/>
                </a:solidFill>
                <a:effectLst/>
                <a:latin typeface="Menlo"/>
              </a:rPr>
              <a:t>span</a:t>
            </a:r>
            <a:r>
              <a:rPr lang="en-US" altLang="ko-KR" b="0" i="0" dirty="0">
                <a:solidFill>
                  <a:srgbClr val="89DDFF"/>
                </a:solidFill>
                <a:effectLst/>
                <a:latin typeface="Menlo"/>
              </a:rPr>
              <a:t>&gt;</a:t>
            </a:r>
            <a:r>
              <a:rPr lang="ko-KR" altLang="en-US" b="0" i="0" dirty="0" err="1">
                <a:solidFill>
                  <a:srgbClr val="A6ACCD"/>
                </a:solidFill>
                <a:effectLst/>
                <a:latin typeface="Menlo"/>
              </a:rPr>
              <a:t>메세지</a:t>
            </a:r>
            <a:r>
              <a:rPr lang="en-US" altLang="ko-KR" b="0" i="0" dirty="0">
                <a:solidFill>
                  <a:srgbClr val="A6ACCD"/>
                </a:solidFill>
                <a:effectLst/>
                <a:latin typeface="Menlo"/>
              </a:rPr>
              <a:t>: </a:t>
            </a:r>
            <a:r>
              <a:rPr lang="en-US" altLang="ko-KR" b="0" i="0" dirty="0">
                <a:solidFill>
                  <a:srgbClr val="89DDFF"/>
                </a:solidFill>
                <a:effectLst/>
                <a:latin typeface="Menlo"/>
              </a:rPr>
              <a:t>{{</a:t>
            </a:r>
            <a:r>
              <a:rPr lang="ko-KR" altLang="en-US" b="0" i="0" dirty="0">
                <a:solidFill>
                  <a:srgbClr val="A6ACCD"/>
                </a:solidFill>
                <a:effectLst/>
                <a:latin typeface="Menlo"/>
              </a:rPr>
              <a:t> </a:t>
            </a:r>
            <a:r>
              <a:rPr lang="en-US" altLang="ko-KR" b="0" i="0" dirty="0">
                <a:solidFill>
                  <a:srgbClr val="A6ACCD"/>
                </a:solidFill>
                <a:effectLst/>
                <a:latin typeface="Menlo"/>
              </a:rPr>
              <a:t>msg </a:t>
            </a:r>
            <a:r>
              <a:rPr lang="en-US" altLang="ko-KR" b="0" i="0" dirty="0">
                <a:solidFill>
                  <a:srgbClr val="89DDFF"/>
                </a:solidFill>
                <a:effectLst/>
                <a:latin typeface="Menlo"/>
              </a:rPr>
              <a:t>}}&lt;/</a:t>
            </a:r>
            <a:r>
              <a:rPr lang="en-US" altLang="ko-KR" b="0" i="0" dirty="0">
                <a:solidFill>
                  <a:srgbClr val="F07178"/>
                </a:solidFill>
                <a:effectLst/>
                <a:latin typeface="Menlo"/>
              </a:rPr>
              <a:t>span</a:t>
            </a:r>
            <a:r>
              <a:rPr lang="en-US" altLang="ko-KR" b="0" i="0" dirty="0">
                <a:solidFill>
                  <a:srgbClr val="89DDFF"/>
                </a:solidFill>
                <a:effectLst/>
                <a:latin typeface="Menlo"/>
              </a:rPr>
              <a:t>&gt;</a:t>
            </a:r>
            <a:endParaRPr lang="ko-KR" altLang="en-US" b="1" i="0" dirty="0">
              <a:effectLst/>
              <a:latin typeface="Inter var experimental"/>
            </a:endParaRPr>
          </a:p>
          <a:p>
            <a:r>
              <a:rPr lang="ko-KR" alt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실제 </a:t>
            </a:r>
            <a:r>
              <a:rPr lang="en-US" altLang="ko-KR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ko-KR" alt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을 출력하려면 </a:t>
            </a:r>
            <a:r>
              <a:rPr lang="en-US" altLang="ko-KR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v-html </a:t>
            </a:r>
            <a:r>
              <a:rPr lang="ko-KR" altLang="en-US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디렉티브을</a:t>
            </a:r>
            <a:r>
              <a:rPr lang="ko-KR" alt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사용해야 합니다</a:t>
            </a:r>
            <a:r>
              <a:rPr lang="en-US" altLang="ko-KR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6E10AF-F245-7FC9-2831-CA373BA6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41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DAB3B-89F9-4D0F-A96B-D17118ACD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Vue</a:t>
            </a:r>
            <a:r>
              <a:rPr lang="ko-KR" altLang="en-US" dirty="0"/>
              <a:t> 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E54D98-1D18-4201-AE1F-932517812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MVVM 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패턴의 </a:t>
            </a:r>
            <a:r>
              <a:rPr lang="en-US" altLang="ko-KR" b="0" i="0" dirty="0" err="1">
                <a:solidFill>
                  <a:srgbClr val="313130"/>
                </a:solidFill>
                <a:effectLst/>
                <a:latin typeface="Noto Sans KR"/>
              </a:rPr>
              <a:t>ViewModel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레이어에 해당하는 </a:t>
            </a:r>
            <a:r>
              <a:rPr lang="ko-KR" altLang="en-US" b="0" i="0" dirty="0" err="1">
                <a:solidFill>
                  <a:srgbClr val="313130"/>
                </a:solidFill>
                <a:effectLst/>
                <a:latin typeface="Noto Sans KR"/>
              </a:rPr>
              <a:t>화면단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 라이브러리</a:t>
            </a:r>
            <a:endParaRPr lang="en-US" altLang="ko-KR" b="0" i="0" dirty="0">
              <a:solidFill>
                <a:srgbClr val="313130"/>
              </a:solidFill>
              <a:effectLst/>
              <a:latin typeface="Noto Sans K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867E69-637B-4953-83C6-4EEF3A52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B5F069-0FF3-46AB-A58E-6B9D4B42B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52" y="2331915"/>
            <a:ext cx="7093259" cy="371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27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DA227-9A06-5FC1-AEF7-4E0696CE2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179B8DF-6B67-AB7E-1CE2-0E7FAE161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490" y="1833291"/>
            <a:ext cx="6230057" cy="327779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77B394-B01E-3AD6-A624-E085F873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D89F10-4600-901B-4951-2EEF5A383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13" y="4432286"/>
            <a:ext cx="4921887" cy="192406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8114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79B79A-3E60-3B8A-7E87-269BE6E46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속성바인딩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EA09C6-A1B4-F0D0-960E-FADAC98F3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90"/>
            <a:ext cx="3390900" cy="4663473"/>
          </a:xfrm>
        </p:spPr>
        <p:txBody>
          <a:bodyPr/>
          <a:lstStyle/>
          <a:p>
            <a:r>
              <a:rPr lang="ko-KR" alt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이중 중괄호는 </a:t>
            </a:r>
            <a:r>
              <a:rPr lang="en-US" altLang="ko-KR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HTML </a:t>
            </a:r>
            <a:r>
              <a:rPr lang="ko-KR" alt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속성</a:t>
            </a:r>
            <a:r>
              <a:rPr lang="en-US" altLang="ko-KR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(attribute) </a:t>
            </a:r>
            <a:r>
              <a:rPr lang="ko-KR" alt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내에서 사용할 수 없</a:t>
            </a:r>
            <a:r>
              <a:rPr lang="ko-KR" altLang="en-US" b="0" dirty="0">
                <a:solidFill>
                  <a:srgbClr val="292929"/>
                </a:solidFill>
                <a:latin typeface="Consolas" panose="020B0609020204030204" pitchFamily="49" charset="0"/>
              </a:rPr>
              <a:t>습니다</a:t>
            </a:r>
            <a:r>
              <a:rPr lang="en-US" altLang="ko-KR" b="0" dirty="0">
                <a:solidFill>
                  <a:srgbClr val="292929"/>
                </a:solidFill>
                <a:latin typeface="Consolas" panose="020B0609020204030204" pitchFamily="49" charset="0"/>
              </a:rPr>
              <a:t>. </a:t>
            </a:r>
          </a:p>
          <a:p>
            <a:r>
              <a:rPr lang="ko-KR" alt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태그의 속성에서는  </a:t>
            </a:r>
            <a:r>
              <a:rPr lang="en-US" altLang="ko-KR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v-bind </a:t>
            </a:r>
            <a:r>
              <a:rPr lang="ko-KR" altLang="en-US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디렉티브를</a:t>
            </a:r>
            <a:r>
              <a:rPr lang="ko-KR" alt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292929"/>
                </a:solidFill>
                <a:latin typeface="Consolas" panose="020B0609020204030204" pitchFamily="49" charset="0"/>
              </a:rPr>
              <a:t>사용합니다</a:t>
            </a:r>
            <a:r>
              <a:rPr lang="en-US" altLang="ko-KR" b="0" dirty="0">
                <a:solidFill>
                  <a:srgbClr val="292929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id, class, </a:t>
            </a:r>
            <a:r>
              <a:rPr lang="en-US" altLang="ko-KR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ko-KR" alt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76F638-AB5A-C8AE-A889-BD09DEAF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1F9E7C-6F50-14D6-E84D-A75C289EF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812" y="1513490"/>
            <a:ext cx="6257944" cy="517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73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267FF-1F21-4F7B-96DE-D6262D9B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인스턴스 라이프 사이클 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75623-C880-4120-9000-5C2E41E2D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각 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Vue 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는 인스턴스가 생성될 때 아래의 초기화 작업을 수행한다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.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데이터 관찰 설정이 필요한 경우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템플릿을 컴파일하는 경우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인스턴스를 </a:t>
            </a:r>
            <a:r>
              <a:rPr lang="en-US" altLang="ko-KR" dirty="0"/>
              <a:t>DOM</a:t>
            </a:r>
            <a:r>
              <a:rPr lang="ko-KR" altLang="en-US" dirty="0"/>
              <a:t>에 </a:t>
            </a:r>
            <a:r>
              <a:rPr lang="ko-KR" altLang="en-US" dirty="0" err="1"/>
              <a:t>마운트하는</a:t>
            </a:r>
            <a:r>
              <a:rPr lang="ko-KR" altLang="en-US" dirty="0"/>
              <a:t> 경우</a:t>
            </a:r>
            <a:endParaRPr lang="en-US" altLang="ko-KR" dirty="0"/>
          </a:p>
          <a:p>
            <a:pPr lvl="1"/>
            <a:r>
              <a:rPr lang="ko-KR" altLang="en-US" dirty="0"/>
              <a:t>데이터가 변경되어 </a:t>
            </a:r>
            <a:r>
              <a:rPr lang="en-US" altLang="ko-KR" dirty="0"/>
              <a:t>DOM</a:t>
            </a:r>
            <a:r>
              <a:rPr lang="ko-KR" altLang="en-US" dirty="0"/>
              <a:t>를 업데이트하는 경우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그 과정에서 사용자 정의 로직을 실행할 수 있는 </a:t>
            </a:r>
            <a:r>
              <a:rPr lang="ko-KR" altLang="en-US" b="1" i="0" dirty="0">
                <a:solidFill>
                  <a:srgbClr val="273849"/>
                </a:solidFill>
                <a:effectLst/>
                <a:latin typeface="Source Sans Pro" panose="020B0503030403020204" pitchFamily="34" charset="0"/>
              </a:rPr>
              <a:t>라이프사이클 훅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 도 호출됩니다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DDB3AD-A233-430C-B602-D34A968B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094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18511-579D-4187-AFFD-354CC75F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라이프사이클 다이어그램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4658C23-6146-4338-8988-F538757B1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7990" y="1512888"/>
            <a:ext cx="4636020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713630-9B2B-4738-8490-FB6EF6CF4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894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6BF9A-50D9-4A48-94BD-4056DB2C6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라이프사이클 다이어그램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7084CE3-D701-4A16-BE76-282CA7B51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6316" y="1512888"/>
            <a:ext cx="4259368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155CC6-CFA6-4FC2-A4D0-0D60CE0D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127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FE20A-09D0-4DBD-B890-D4126ED1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라이프 사이클 </a:t>
            </a:r>
            <a:r>
              <a:rPr lang="ko-KR" altLang="en-US"/>
              <a:t>훅 예제</a:t>
            </a:r>
            <a:r>
              <a:rPr lang="en-US" altLang="ko-KR"/>
              <a:t>(</a:t>
            </a:r>
            <a:r>
              <a:rPr lang="ko-KR" altLang="en-US"/>
              <a:t>라이프사이클훅</a:t>
            </a:r>
            <a:r>
              <a:rPr lang="en-US" altLang="ko-KR"/>
              <a:t>.html)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E463C1-9A08-4A91-9966-273DCABA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A3270D-166C-763A-9991-3F20C0CCB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99" y="1509124"/>
            <a:ext cx="5399489" cy="477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47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11993-CBC2-4532-9331-B5EA181E9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computed.html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6A03344-DE45-4F86-A4A0-1EBF9B4CA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1665"/>
            <a:ext cx="5602409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9B1253-AC13-450B-9172-C14C46A5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064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2960C-7F02-4796-AC89-1A0029C56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</a:t>
            </a:r>
            <a:r>
              <a:rPr lang="en-US" altLang="ko-KR" dirty="0"/>
              <a:t>1.html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1D81BA3-7F86-4DD9-B240-F3158D234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205" y="1462497"/>
            <a:ext cx="6435946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D3F585-E7C0-4237-BA65-5F6D6102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532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2960C-7F02-4796-AC89-1A0029C56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</a:t>
            </a:r>
            <a:r>
              <a:rPr lang="en-US" altLang="ko-KR" dirty="0"/>
              <a:t>2.html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D3F585-E7C0-4237-BA65-5F6D6102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7B77E23-1DE9-4D61-8CA5-01F5E7669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3544"/>
            <a:ext cx="4351835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10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A8D1F-51CE-42F4-B7B2-2EEE48B58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입력핸들링</a:t>
            </a:r>
            <a:r>
              <a:rPr lang="en-US" altLang="ko-KR" dirty="0"/>
              <a:t>1.html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AD213AB-252B-4FE9-9DE1-351C4E13F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868" y="1692275"/>
            <a:ext cx="4524065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F1CF42-D2B6-423D-A629-2B26B8605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004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F7526-BB26-4B40-953B-E7820EC2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Vue</a:t>
            </a:r>
            <a:r>
              <a:rPr lang="ko-KR" altLang="en-US" dirty="0"/>
              <a:t>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88A146-A1EF-4AAD-8F18-DA3F16F19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313130"/>
                </a:solidFill>
                <a:effectLst/>
                <a:latin typeface="Noto Sans KR"/>
              </a:rPr>
              <a:t>데이터 바인딩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과 </a:t>
            </a:r>
            <a:r>
              <a:rPr lang="ko-KR" altLang="en-US" b="1" i="0" dirty="0">
                <a:solidFill>
                  <a:srgbClr val="313130"/>
                </a:solidFill>
                <a:effectLst/>
                <a:latin typeface="Noto Sans KR"/>
              </a:rPr>
              <a:t>화면 단위를 컴포넌트 형태로 제공하며</a:t>
            </a:r>
            <a:r>
              <a:rPr lang="en-US" altLang="ko-KR" b="1" i="0" dirty="0">
                <a:solidFill>
                  <a:srgbClr val="313130"/>
                </a:solidFill>
                <a:effectLst/>
                <a:latin typeface="Noto Sans KR"/>
              </a:rPr>
              <a:t>, </a:t>
            </a:r>
            <a:r>
              <a:rPr lang="ko-KR" altLang="en-US" b="1" i="0" dirty="0">
                <a:solidFill>
                  <a:srgbClr val="313130"/>
                </a:solidFill>
                <a:effectLst/>
                <a:latin typeface="Noto Sans KR"/>
              </a:rPr>
              <a:t>관련 </a:t>
            </a:r>
            <a:r>
              <a:rPr lang="en-US" altLang="ko-KR" b="1" i="0" dirty="0">
                <a:solidFill>
                  <a:srgbClr val="313130"/>
                </a:solidFill>
                <a:effectLst/>
                <a:latin typeface="Noto Sans KR"/>
              </a:rPr>
              <a:t>API </a:t>
            </a:r>
            <a:r>
              <a:rPr lang="ko-KR" altLang="en-US" b="1" i="0" dirty="0">
                <a:solidFill>
                  <a:srgbClr val="313130"/>
                </a:solidFill>
                <a:effectLst/>
                <a:latin typeface="Noto Sans KR"/>
              </a:rPr>
              <a:t>를 </a:t>
            </a:r>
            <a:r>
              <a:rPr lang="ko-KR" altLang="en-US" b="1" i="0" dirty="0" err="1">
                <a:solidFill>
                  <a:srgbClr val="313130"/>
                </a:solidFill>
                <a:effectLst/>
                <a:latin typeface="Noto Sans KR"/>
              </a:rPr>
              <a:t>지원</a:t>
            </a:r>
            <a:r>
              <a:rPr lang="ko-KR" altLang="en-US" b="0" i="0" dirty="0" err="1">
                <a:solidFill>
                  <a:srgbClr val="313130"/>
                </a:solidFill>
                <a:effectLst/>
                <a:latin typeface="Noto Sans KR"/>
              </a:rPr>
              <a:t>하는데에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 궁극적인 목적이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Angular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에서 지원하는 </a:t>
            </a:r>
            <a:r>
              <a:rPr lang="ko-KR" altLang="en-US" b="1" i="0" dirty="0">
                <a:solidFill>
                  <a:srgbClr val="313130"/>
                </a:solidFill>
                <a:effectLst/>
                <a:latin typeface="Noto Sans KR"/>
              </a:rPr>
              <a:t>양방향 데이터 바인딩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 을 동일하게 제공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하지만 </a:t>
            </a:r>
            <a:r>
              <a:rPr lang="ko-KR" altLang="en-US" b="1" i="0" dirty="0">
                <a:solidFill>
                  <a:srgbClr val="313130"/>
                </a:solidFill>
                <a:effectLst/>
                <a:latin typeface="Noto Sans KR"/>
              </a:rPr>
              <a:t>컴포넌트 간 통신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의 기본 골격은 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React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의 </a:t>
            </a:r>
            <a:r>
              <a:rPr lang="ko-KR" altLang="en-US" b="1" i="0" dirty="0">
                <a:solidFill>
                  <a:srgbClr val="313130"/>
                </a:solidFill>
                <a:effectLst/>
                <a:latin typeface="Noto Sans KR"/>
              </a:rPr>
              <a:t>단방향 데이터 흐름</a:t>
            </a:r>
            <a:r>
              <a:rPr lang="en-US" altLang="ko-KR" b="1" i="0" dirty="0">
                <a:solidFill>
                  <a:srgbClr val="313130"/>
                </a:solidFill>
                <a:effectLst/>
                <a:latin typeface="Noto Sans KR"/>
              </a:rPr>
              <a:t>(</a:t>
            </a:r>
            <a:r>
              <a:rPr lang="ko-KR" altLang="en-US" b="1" i="0" dirty="0">
                <a:solidFill>
                  <a:srgbClr val="313130"/>
                </a:solidFill>
                <a:effectLst/>
                <a:latin typeface="Noto Sans KR"/>
              </a:rPr>
              <a:t>부모 </a:t>
            </a:r>
            <a:r>
              <a:rPr lang="en-US" altLang="ko-KR" b="1" i="0" dirty="0">
                <a:solidFill>
                  <a:srgbClr val="313130"/>
                </a:solidFill>
                <a:effectLst/>
                <a:latin typeface="Noto Sans KR"/>
              </a:rPr>
              <a:t>-&gt; </a:t>
            </a:r>
            <a:r>
              <a:rPr lang="ko-KR" altLang="en-US" b="1" i="0" dirty="0">
                <a:solidFill>
                  <a:srgbClr val="313130"/>
                </a:solidFill>
                <a:effectLst/>
                <a:latin typeface="Noto Sans KR"/>
              </a:rPr>
              <a:t>자식</a:t>
            </a:r>
            <a:r>
              <a:rPr lang="en-US" altLang="ko-KR" b="1" i="0" dirty="0">
                <a:solidFill>
                  <a:srgbClr val="313130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을 사용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다른 </a:t>
            </a:r>
            <a:r>
              <a:rPr lang="ko-KR" altLang="en-US" b="0" i="0" dirty="0" err="1">
                <a:solidFill>
                  <a:srgbClr val="313130"/>
                </a:solidFill>
                <a:effectLst/>
                <a:latin typeface="Noto Sans KR"/>
              </a:rPr>
              <a:t>프런트엔드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 프레임워크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(Angular, React)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와 </a:t>
            </a:r>
            <a:r>
              <a:rPr lang="ko-KR" altLang="en-US" b="0" i="0" u="none" strike="noStrike" dirty="0">
                <a:solidFill>
                  <a:srgbClr val="222222"/>
                </a:solidFill>
                <a:effectLst/>
                <a:latin typeface="Noto Sans KR"/>
                <a:hlinkClick r:id="rId2"/>
              </a:rPr>
              <a:t>비교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했을 때 상대적으로 가볍고 빠름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문법이 단순하고 간결하여 </a:t>
            </a:r>
            <a:r>
              <a:rPr lang="ko-KR" altLang="en-US" b="1" i="0" dirty="0">
                <a:solidFill>
                  <a:srgbClr val="313130"/>
                </a:solidFill>
                <a:effectLst/>
                <a:latin typeface="Noto Sans KR"/>
              </a:rPr>
              <a:t>초기 학습 비용이 낮고 누구나 쉽게 접근 가능</a:t>
            </a:r>
            <a:endParaRPr lang="ko-KR" altLang="en-US" b="0" i="0" dirty="0">
              <a:solidFill>
                <a:srgbClr val="313130"/>
              </a:solidFill>
              <a:effectLst/>
              <a:latin typeface="Noto Sans K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A8D125-D4FF-49B8-8581-2510CD4B4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317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642BF-BBCF-4C55-8151-567257259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입력핸들링</a:t>
            </a:r>
            <a:r>
              <a:rPr lang="en-US" altLang="ko-KR" dirty="0"/>
              <a:t>2.html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9E11608-3DD5-4C3B-ACE2-2FA65A94D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3544"/>
            <a:ext cx="6695204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B3F570-824B-4E9A-B341-2BCD739F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466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799B7-FA62-46E4-B5C5-1F61588A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입력핸들링</a:t>
            </a:r>
            <a:r>
              <a:rPr lang="en-US" altLang="ko-KR" dirty="0"/>
              <a:t>3.html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4256522-CDE3-46A6-8F05-28690A1C9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077" y="1513544"/>
            <a:ext cx="5322596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96DC2E-F5E2-4416-8763-1506E9D2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477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D34E66-7137-4498-BB31-219BE02F1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5FB963-47CA-4B38-95CF-307EAC2D4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컴포넌트 시스템은 작고 독립적이며 재사용할 수 있는 컴포넌트로 구성된 대규모 애플리케이션을 구축할 수 있게 해주는 추상적 개념입니다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. </a:t>
            </a:r>
          </a:p>
          <a:p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Vue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에서 컴포넌트는 미리 정의된 옵션을 가진 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Vue 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인스턴스 입니다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730D46-8453-44DE-961A-81BE3E1D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6A3EB8-C41E-4C8B-B0E0-53AAF9032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27" y="3171423"/>
            <a:ext cx="69532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72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57090-BD63-4220-9DC4-1E89B8FD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 등록하기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47BB5-4DF7-48B8-87E3-B7FF0F9AF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707070"/>
                </a:solidFill>
                <a:effectLst/>
                <a:latin typeface="Roboto Mono"/>
              </a:rPr>
              <a:t>// </a:t>
            </a:r>
            <a:r>
              <a:rPr lang="en-US" altLang="ko-KR" b="0" i="0" dirty="0" err="1">
                <a:solidFill>
                  <a:srgbClr val="707070"/>
                </a:solidFill>
                <a:effectLst/>
                <a:latin typeface="Roboto Mono"/>
              </a:rPr>
              <a:t>todo</a:t>
            </a:r>
            <a:r>
              <a:rPr lang="en-US" altLang="ko-KR" b="0" i="0" dirty="0">
                <a:solidFill>
                  <a:srgbClr val="707070"/>
                </a:solidFill>
                <a:effectLst/>
                <a:latin typeface="Roboto Mono"/>
              </a:rPr>
              <a:t>-item </a:t>
            </a:r>
            <a:r>
              <a:rPr lang="ko-KR" altLang="en-US" b="0" i="0" dirty="0">
                <a:solidFill>
                  <a:srgbClr val="707070"/>
                </a:solidFill>
                <a:effectLst/>
                <a:latin typeface="Roboto Mono"/>
              </a:rPr>
              <a:t>이름을 가진 컴포넌트를 정의합니다</a:t>
            </a:r>
            <a:br>
              <a:rPr lang="ko-KR" altLang="en-US" dirty="0"/>
            </a:br>
            <a:r>
              <a:rPr lang="en-US" altLang="ko-KR" b="0" i="0" dirty="0" err="1">
                <a:solidFill>
                  <a:srgbClr val="525252"/>
                </a:solidFill>
                <a:effectLst/>
                <a:latin typeface="Roboto Mono"/>
              </a:rPr>
              <a:t>Vue.component</a:t>
            </a:r>
            <a:r>
              <a:rPr lang="en-US" altLang="ko-KR" b="0" i="0" dirty="0">
                <a:solidFill>
                  <a:srgbClr val="525252"/>
                </a:solidFill>
                <a:effectLst/>
                <a:latin typeface="Roboto Mono"/>
              </a:rPr>
              <a:t>(</a:t>
            </a:r>
            <a:r>
              <a:rPr lang="en-US" altLang="ko-KR" b="0" i="0" dirty="0">
                <a:solidFill>
                  <a:srgbClr val="42B983"/>
                </a:solidFill>
                <a:effectLst/>
                <a:latin typeface="Roboto Mono"/>
              </a:rPr>
              <a:t>'</a:t>
            </a:r>
            <a:r>
              <a:rPr lang="en-US" altLang="ko-KR" b="0" i="0" dirty="0" err="1">
                <a:solidFill>
                  <a:srgbClr val="42B983"/>
                </a:solidFill>
                <a:effectLst/>
                <a:latin typeface="Roboto Mono"/>
              </a:rPr>
              <a:t>todo</a:t>
            </a:r>
            <a:r>
              <a:rPr lang="en-US" altLang="ko-KR" b="0" i="0" dirty="0">
                <a:solidFill>
                  <a:srgbClr val="42B983"/>
                </a:solidFill>
                <a:effectLst/>
                <a:latin typeface="Roboto Mono"/>
              </a:rPr>
              <a:t>-item'</a:t>
            </a:r>
            <a:r>
              <a:rPr lang="en-US" altLang="ko-KR" b="0" i="0" dirty="0">
                <a:solidFill>
                  <a:srgbClr val="525252"/>
                </a:solidFill>
                <a:effectLst/>
                <a:latin typeface="Roboto Mono"/>
              </a:rPr>
              <a:t>, {</a:t>
            </a:r>
            <a:br>
              <a:rPr lang="ko-KR" altLang="en-US" dirty="0"/>
            </a:br>
            <a:r>
              <a:rPr lang="en-US" altLang="ko-KR" dirty="0"/>
              <a:t>	</a:t>
            </a:r>
            <a:r>
              <a:rPr lang="en-US" altLang="ko-KR" b="0" i="0" dirty="0">
                <a:solidFill>
                  <a:srgbClr val="525252"/>
                </a:solidFill>
                <a:effectLst/>
                <a:latin typeface="Roboto Mono"/>
              </a:rPr>
              <a:t>template: </a:t>
            </a:r>
            <a:r>
              <a:rPr lang="en-US" altLang="ko-KR" b="0" i="0" dirty="0">
                <a:solidFill>
                  <a:srgbClr val="42B983"/>
                </a:solidFill>
                <a:effectLst/>
                <a:latin typeface="Roboto Mono"/>
              </a:rPr>
              <a:t>'&lt;li&gt;</a:t>
            </a:r>
            <a:r>
              <a:rPr lang="ko-KR" altLang="en-US" b="0" i="0" dirty="0" err="1">
                <a:solidFill>
                  <a:srgbClr val="42B983"/>
                </a:solidFill>
                <a:effectLst/>
                <a:latin typeface="Roboto Mono"/>
              </a:rPr>
              <a:t>할일</a:t>
            </a:r>
            <a:r>
              <a:rPr lang="ko-KR" altLang="en-US" b="0" i="0" dirty="0">
                <a:solidFill>
                  <a:srgbClr val="42B983"/>
                </a:solidFill>
                <a:effectLst/>
                <a:latin typeface="Roboto Mono"/>
              </a:rPr>
              <a:t> 항목 하나입니다</a:t>
            </a:r>
            <a:r>
              <a:rPr lang="en-US" altLang="ko-KR" b="0" i="0" dirty="0">
                <a:solidFill>
                  <a:srgbClr val="42B983"/>
                </a:solidFill>
                <a:effectLst/>
                <a:latin typeface="Roboto Mono"/>
              </a:rPr>
              <a:t>.&lt;/li&gt;'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525252"/>
                </a:solidFill>
                <a:effectLst/>
                <a:latin typeface="Roboto Mono"/>
              </a:rPr>
              <a:t>})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b="0" i="0" dirty="0">
                <a:solidFill>
                  <a:srgbClr val="D63200"/>
                </a:solidFill>
                <a:effectLst/>
                <a:latin typeface="Roboto Mono"/>
              </a:rPr>
              <a:t>var</a:t>
            </a:r>
            <a:r>
              <a:rPr lang="ko-KR" altLang="en-US" b="0" i="0" dirty="0">
                <a:solidFill>
                  <a:srgbClr val="525252"/>
                </a:solidFill>
                <a:effectLst/>
                <a:latin typeface="Roboto Mono"/>
              </a:rPr>
              <a:t> </a:t>
            </a:r>
            <a:r>
              <a:rPr lang="en-US" altLang="ko-KR" b="0" i="0" dirty="0">
                <a:solidFill>
                  <a:srgbClr val="525252"/>
                </a:solidFill>
                <a:effectLst/>
                <a:latin typeface="Roboto Mono"/>
              </a:rPr>
              <a:t>app = </a:t>
            </a:r>
            <a:r>
              <a:rPr lang="en-US" altLang="ko-KR" b="0" i="0" dirty="0">
                <a:solidFill>
                  <a:srgbClr val="D63200"/>
                </a:solidFill>
                <a:effectLst/>
                <a:latin typeface="Roboto Mono"/>
              </a:rPr>
              <a:t>new</a:t>
            </a:r>
            <a:r>
              <a:rPr lang="ko-KR" altLang="en-US" b="0" i="0" dirty="0">
                <a:solidFill>
                  <a:srgbClr val="525252"/>
                </a:solidFill>
                <a:effectLst/>
                <a:latin typeface="Roboto Mono"/>
              </a:rPr>
              <a:t> </a:t>
            </a:r>
            <a:r>
              <a:rPr lang="en-US" altLang="ko-KR" b="0" i="0" dirty="0">
                <a:solidFill>
                  <a:srgbClr val="525252"/>
                </a:solidFill>
                <a:effectLst/>
                <a:latin typeface="Roboto Mono"/>
              </a:rPr>
              <a:t>Vue(...)</a:t>
            </a:r>
          </a:p>
          <a:p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컴포넌트의 템플릿에서 이 컴포넌트를 추가</a:t>
            </a:r>
            <a:endParaRPr lang="en-US" altLang="ko-KR" b="0" dirty="0">
              <a:solidFill>
                <a:srgbClr val="525252"/>
              </a:solidFill>
              <a:latin typeface="Roboto Mono"/>
            </a:endParaRPr>
          </a:p>
          <a:p>
            <a:r>
              <a:rPr lang="en-US" altLang="ko-KR" b="0" i="0" dirty="0">
                <a:solidFill>
                  <a:srgbClr val="2973B7"/>
                </a:solidFill>
                <a:effectLst/>
                <a:latin typeface="Roboto Mono"/>
              </a:rPr>
              <a:t>&lt;</a:t>
            </a:r>
            <a:r>
              <a:rPr lang="en-US" altLang="ko-KR" b="0" i="0" dirty="0" err="1">
                <a:solidFill>
                  <a:srgbClr val="2973B7"/>
                </a:solidFill>
                <a:effectLst/>
                <a:latin typeface="Roboto Mono"/>
              </a:rPr>
              <a:t>ol</a:t>
            </a:r>
            <a:r>
              <a:rPr lang="en-US" altLang="ko-KR" b="0" i="0" dirty="0">
                <a:solidFill>
                  <a:srgbClr val="2973B7"/>
                </a:solidFill>
                <a:effectLst/>
                <a:latin typeface="Roboto Mono"/>
              </a:rPr>
              <a:t>&gt;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707070"/>
                </a:solidFill>
                <a:effectLst/>
                <a:latin typeface="Roboto Mono"/>
              </a:rPr>
              <a:t>&lt;!-- </a:t>
            </a:r>
            <a:r>
              <a:rPr lang="en-US" altLang="ko-KR" b="0" i="0" dirty="0" err="1">
                <a:solidFill>
                  <a:srgbClr val="707070"/>
                </a:solidFill>
                <a:effectLst/>
                <a:latin typeface="Roboto Mono"/>
              </a:rPr>
              <a:t>todo</a:t>
            </a:r>
            <a:r>
              <a:rPr lang="en-US" altLang="ko-KR" b="0" i="0" dirty="0">
                <a:solidFill>
                  <a:srgbClr val="707070"/>
                </a:solidFill>
                <a:effectLst/>
                <a:latin typeface="Roboto Mono"/>
              </a:rPr>
              <a:t>-item </a:t>
            </a:r>
            <a:r>
              <a:rPr lang="ko-KR" altLang="en-US" b="0" i="0" dirty="0">
                <a:solidFill>
                  <a:srgbClr val="707070"/>
                </a:solidFill>
                <a:effectLst/>
                <a:latin typeface="Roboto Mono"/>
              </a:rPr>
              <a:t>컴포넌트의 인스턴스 만들기 </a:t>
            </a:r>
            <a:r>
              <a:rPr lang="en-US" altLang="ko-KR" b="0" i="0" dirty="0">
                <a:solidFill>
                  <a:srgbClr val="707070"/>
                </a:solidFill>
                <a:effectLst/>
                <a:latin typeface="Roboto Mono"/>
              </a:rPr>
              <a:t>--&gt;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973B7"/>
                </a:solidFill>
                <a:effectLst/>
                <a:latin typeface="Roboto Mono"/>
              </a:rPr>
              <a:t>&lt;</a:t>
            </a:r>
            <a:r>
              <a:rPr lang="en-US" altLang="ko-KR" b="0" i="0" dirty="0" err="1">
                <a:solidFill>
                  <a:srgbClr val="2973B7"/>
                </a:solidFill>
                <a:effectLst/>
                <a:latin typeface="Roboto Mono"/>
              </a:rPr>
              <a:t>todo</a:t>
            </a:r>
            <a:r>
              <a:rPr lang="en-US" altLang="ko-KR" b="0" i="0" dirty="0">
                <a:solidFill>
                  <a:srgbClr val="2973B7"/>
                </a:solidFill>
                <a:effectLst/>
                <a:latin typeface="Roboto Mono"/>
              </a:rPr>
              <a:t>-item&gt;&lt;/</a:t>
            </a:r>
            <a:r>
              <a:rPr lang="en-US" altLang="ko-KR" b="0" i="0" dirty="0" err="1">
                <a:solidFill>
                  <a:srgbClr val="2973B7"/>
                </a:solidFill>
                <a:effectLst/>
                <a:latin typeface="Roboto Mono"/>
              </a:rPr>
              <a:t>todo</a:t>
            </a:r>
            <a:r>
              <a:rPr lang="en-US" altLang="ko-KR" b="0" i="0" dirty="0">
                <a:solidFill>
                  <a:srgbClr val="2973B7"/>
                </a:solidFill>
                <a:effectLst/>
                <a:latin typeface="Roboto Mono"/>
              </a:rPr>
              <a:t>-item&gt; &lt;!--</a:t>
            </a:r>
            <a:r>
              <a:rPr lang="ko-KR" altLang="en-US" b="0" i="0" dirty="0">
                <a:solidFill>
                  <a:srgbClr val="2973B7"/>
                </a:solidFill>
                <a:effectLst/>
                <a:latin typeface="Roboto Mono"/>
              </a:rPr>
              <a:t>태그처럼 추가한다</a:t>
            </a:r>
            <a:r>
              <a:rPr lang="en-US" altLang="ko-KR" b="0" i="0" dirty="0">
                <a:solidFill>
                  <a:srgbClr val="2973B7"/>
                </a:solidFill>
                <a:effectLst/>
                <a:latin typeface="Roboto Mono"/>
              </a:rPr>
              <a:t>--&gt;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2973B7"/>
                </a:solidFill>
                <a:effectLst/>
                <a:latin typeface="Roboto Mono"/>
              </a:rPr>
              <a:t>&lt;/</a:t>
            </a:r>
            <a:r>
              <a:rPr lang="en-US" altLang="ko-KR" b="0" i="0" dirty="0" err="1">
                <a:solidFill>
                  <a:srgbClr val="2973B7"/>
                </a:solidFill>
                <a:effectLst/>
                <a:latin typeface="Roboto Mono"/>
              </a:rPr>
              <a:t>ol</a:t>
            </a:r>
            <a:r>
              <a:rPr lang="en-US" altLang="ko-KR" b="0" i="0" dirty="0">
                <a:solidFill>
                  <a:srgbClr val="2973B7"/>
                </a:solidFill>
                <a:effectLst/>
                <a:latin typeface="Roboto Mono"/>
              </a:rPr>
              <a:t>&gt;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8DDAD1-D828-4D24-95AA-AE6B6E1E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413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7A782-4E50-4315-B64D-35A21A00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</a:t>
            </a:r>
            <a:r>
              <a:rPr lang="en-US" altLang="ko-KR" dirty="0"/>
              <a:t>1.html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6D1C9E-88B5-4102-AC12-6F5B3215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CA9E384-7DDC-4213-8044-40208D212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039" y="1530581"/>
            <a:ext cx="4029075" cy="1095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E1664A-E253-4CFE-BD24-67390A88F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39" y="2821723"/>
            <a:ext cx="76485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65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7A782-4E50-4315-B64D-35A21A00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Global Component(</a:t>
            </a:r>
            <a:r>
              <a:rPr lang="ko-KR" altLang="en-US" dirty="0"/>
              <a:t>컴포넌트</a:t>
            </a:r>
            <a:r>
              <a:rPr lang="en-US" altLang="ko-KR" dirty="0"/>
              <a:t>2.html)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B952FF8-386A-4B2A-8484-4F6DE687B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299" y="1513544"/>
            <a:ext cx="5679747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6D1C9E-88B5-4102-AC12-6F5B3215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D5CA97-24D5-4C2F-B0AC-D2C7F1BF6F09}"/>
              </a:ext>
            </a:extLst>
          </p:cNvPr>
          <p:cNvSpPr/>
          <p:nvPr/>
        </p:nvSpPr>
        <p:spPr>
          <a:xfrm>
            <a:off x="5220069" y="3429000"/>
            <a:ext cx="4643021" cy="1435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글로벌 컴포넌트 등록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Vue.component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en-US" dirty="0">
                <a:solidFill>
                  <a:schemeClr val="tx1"/>
                </a:solidFill>
              </a:rPr>
              <a:t>로 등록한다 </a:t>
            </a:r>
          </a:p>
        </p:txBody>
      </p:sp>
    </p:spTree>
    <p:extLst>
      <p:ext uri="{BB962C8B-B14F-4D97-AF65-F5344CB8AC3E}">
        <p14:creationId xmlns:p14="http://schemas.microsoft.com/office/powerpoint/2010/main" val="3648407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B43DD-0999-44C0-9F82-F46F16610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부모와 자식 컴포넌트 관계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D81930-158F-4AE1-A3D7-EF5A047D2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컴포넌트 관계도에서 상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-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하 관계에 있는 컴포넌트의 통신은</a:t>
            </a:r>
          </a:p>
          <a:p>
            <a:pPr lvl="1"/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위에서 아래로는 데이터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(props)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를 내리고 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- props</a:t>
            </a:r>
            <a:r>
              <a:rPr lang="ko-KR" altLang="en-US" b="0" dirty="0">
                <a:solidFill>
                  <a:srgbClr val="313130"/>
                </a:solidFill>
                <a:latin typeface="Noto Sans KR"/>
              </a:rPr>
              <a:t>를 통해 </a:t>
            </a:r>
            <a:r>
              <a:rPr lang="ko-KR" altLang="en-US" b="0" dirty="0" err="1">
                <a:solidFill>
                  <a:srgbClr val="313130"/>
                </a:solidFill>
                <a:latin typeface="Noto Sans KR"/>
              </a:rPr>
              <a:t>부모컴포넌트에서</a:t>
            </a:r>
            <a:r>
              <a:rPr lang="ko-KR" altLang="en-US" b="0" dirty="0">
                <a:solidFill>
                  <a:srgbClr val="313130"/>
                </a:solidFill>
                <a:latin typeface="Noto Sans KR"/>
              </a:rPr>
              <a:t> </a:t>
            </a:r>
            <a:r>
              <a:rPr lang="ko-KR" altLang="en-US" b="0" dirty="0" err="1">
                <a:solidFill>
                  <a:srgbClr val="313130"/>
                </a:solidFill>
                <a:latin typeface="Noto Sans KR"/>
              </a:rPr>
              <a:t>자식컴포넌트에</a:t>
            </a:r>
            <a:r>
              <a:rPr lang="ko-KR" altLang="en-US" b="0" dirty="0">
                <a:solidFill>
                  <a:srgbClr val="313130"/>
                </a:solidFill>
                <a:latin typeface="Noto Sans KR"/>
              </a:rPr>
              <a:t> 데이터를 전달한다</a:t>
            </a:r>
            <a:endParaRPr lang="ko-KR" altLang="en-US" b="0" i="0" dirty="0">
              <a:solidFill>
                <a:srgbClr val="313130"/>
              </a:solidFill>
              <a:effectLst/>
              <a:latin typeface="Noto Sans KR"/>
            </a:endParaRPr>
          </a:p>
          <a:p>
            <a:pPr lvl="1"/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아래에서 위로는 이벤트를 올린다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(event emit)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3F6901-A5CB-4FC3-942E-66479A8F7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428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50A2C-9A7E-46D7-BB66-DCABB64E5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부모와 자식 컴포넌트 관계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150371C-F281-420D-9681-B3FDF62CE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9042" y="1512888"/>
            <a:ext cx="5693916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4E7685-B704-443D-A6B3-7A7FF5A6D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828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26676-A947-436C-8936-EFFE7516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Props( </a:t>
            </a:r>
            <a:r>
              <a:rPr lang="ko-KR" altLang="en-US" dirty="0"/>
              <a:t>컴포넌트</a:t>
            </a:r>
            <a:r>
              <a:rPr lang="en-US" altLang="ko-KR" dirty="0"/>
              <a:t>3.html)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05EBCA-0A8D-42F7-9DB4-BB2C4340F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>
                <a:solidFill>
                  <a:srgbClr val="313130"/>
                </a:solidFill>
                <a:latin typeface="Noto Sans KR"/>
              </a:rPr>
              <a:t>Props</a:t>
            </a:r>
            <a:r>
              <a:rPr lang="ko-KR" altLang="en-US" b="0" dirty="0">
                <a:solidFill>
                  <a:srgbClr val="313130"/>
                </a:solidFill>
                <a:latin typeface="Noto Sans KR"/>
              </a:rPr>
              <a:t>는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 상위 컴포넌트에서 하위 컴포넌트로 </a:t>
            </a:r>
            <a:r>
              <a:rPr lang="ko-KR" altLang="en-US" b="0" dirty="0">
                <a:solidFill>
                  <a:srgbClr val="313130"/>
                </a:solidFill>
                <a:latin typeface="Noto Sans KR"/>
              </a:rPr>
              <a:t>데이터를 전달하는 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속성을 의미한다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이렇게 하는 이유는 모든 컴포넌트가 각 컴포넌트 자체의 </a:t>
            </a:r>
            <a:r>
              <a:rPr lang="ko-KR" altLang="en-US" b="0" i="0" dirty="0" err="1">
                <a:solidFill>
                  <a:srgbClr val="313130"/>
                </a:solidFill>
                <a:effectLst/>
                <a:latin typeface="Noto Sans KR"/>
              </a:rPr>
              <a:t>스코프를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 갖고 있어 다른 컴포넌트의 값을 바로 참조할 수 없기 때문이다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82FDFB-C579-4E0B-9AE7-6F9172C3D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782889-C233-4A04-A2D4-A574E5D1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20" y="2479720"/>
            <a:ext cx="5970788" cy="405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01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26676-A947-436C-8936-EFFE7516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Props( </a:t>
            </a:r>
            <a:r>
              <a:rPr lang="ko-KR" altLang="en-US" dirty="0"/>
              <a:t>컴포넌트</a:t>
            </a:r>
            <a:r>
              <a:rPr lang="en-US" altLang="ko-KR" dirty="0"/>
              <a:t>3-1.html)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05EBCA-0A8D-42F7-9DB4-BB2C4340F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313130"/>
                </a:solidFill>
                <a:latin typeface="Noto Sans KR"/>
              </a:rPr>
              <a:t>주의사항 </a:t>
            </a:r>
            <a:r>
              <a:rPr lang="en-US" altLang="ko-KR" b="0" dirty="0">
                <a:solidFill>
                  <a:srgbClr val="313130"/>
                </a:solidFill>
                <a:latin typeface="Noto Sans KR"/>
              </a:rPr>
              <a:t>:  Props</a:t>
            </a:r>
            <a:r>
              <a:rPr lang="ko-KR" altLang="en-US" b="0" dirty="0">
                <a:solidFill>
                  <a:srgbClr val="313130"/>
                </a:solidFill>
                <a:latin typeface="Noto Sans KR"/>
              </a:rPr>
              <a:t>에 </a:t>
            </a:r>
            <a:r>
              <a:rPr lang="ko-KR" altLang="en-US" b="0" dirty="0" err="1">
                <a:solidFill>
                  <a:srgbClr val="313130"/>
                </a:solidFill>
                <a:latin typeface="Noto Sans KR"/>
              </a:rPr>
              <a:t>카멜표기법으로</a:t>
            </a:r>
            <a:r>
              <a:rPr lang="ko-KR" altLang="en-US" b="0" dirty="0">
                <a:solidFill>
                  <a:srgbClr val="313130"/>
                </a:solidFill>
                <a:latin typeface="Noto Sans KR"/>
              </a:rPr>
              <a:t> 변수 </a:t>
            </a:r>
            <a:r>
              <a:rPr lang="ko-KR" altLang="en-US" b="0" dirty="0" err="1">
                <a:solidFill>
                  <a:srgbClr val="313130"/>
                </a:solidFill>
                <a:latin typeface="Noto Sans KR"/>
              </a:rPr>
              <a:t>선언시</a:t>
            </a:r>
            <a:r>
              <a:rPr lang="ko-KR" altLang="en-US" b="0" dirty="0">
                <a:solidFill>
                  <a:srgbClr val="313130"/>
                </a:solidFill>
                <a:latin typeface="Noto Sans KR"/>
              </a:rPr>
              <a:t> </a:t>
            </a:r>
            <a:r>
              <a:rPr lang="en-US" altLang="ko-KR" b="0" dirty="0">
                <a:solidFill>
                  <a:srgbClr val="313130"/>
                </a:solidFill>
                <a:latin typeface="Noto Sans KR"/>
              </a:rPr>
              <a:t>html</a:t>
            </a:r>
            <a:r>
              <a:rPr lang="ko-KR" altLang="en-US" b="0" dirty="0">
                <a:solidFill>
                  <a:srgbClr val="313130"/>
                </a:solidFill>
                <a:latin typeface="Noto Sans KR"/>
              </a:rPr>
              <a:t>에서는 </a:t>
            </a:r>
            <a:r>
              <a:rPr lang="en-US" altLang="ko-KR" b="0" dirty="0">
                <a:solidFill>
                  <a:srgbClr val="313130"/>
                </a:solidFill>
                <a:latin typeface="Noto Sans KR"/>
              </a:rPr>
              <a:t>- </a:t>
            </a:r>
            <a:r>
              <a:rPr lang="ko-KR" altLang="en-US" b="0" dirty="0">
                <a:solidFill>
                  <a:srgbClr val="313130"/>
                </a:solidFill>
                <a:latin typeface="Noto Sans KR"/>
              </a:rPr>
              <a:t>으로 바꾸어야 한다 </a:t>
            </a:r>
            <a:endParaRPr lang="en-US" altLang="ko-KR" b="0" dirty="0">
              <a:solidFill>
                <a:srgbClr val="313130"/>
              </a:solidFill>
              <a:latin typeface="Noto Sans KR"/>
            </a:endParaRPr>
          </a:p>
          <a:p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&lt;child-component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v-bind:props-data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"message"</a:t>
            </a:r>
            <a:r>
              <a:rPr lang="en-US" altLang="ko-KR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&gt;&lt;/child-component&gt;</a:t>
            </a:r>
            <a:endParaRPr lang="en-US" altLang="ko-KR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82FDFB-C579-4E0B-9AE7-6F9172C3D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B88897-FE68-478B-B8F1-314E9E72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03" y="2533650"/>
            <a:ext cx="6096000" cy="895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86C2B-E07F-4AC7-B2EA-EBE2FDA6F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403" y="3693533"/>
            <a:ext cx="7906119" cy="248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88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D6AFF-E98E-49D9-BD63-F6D7DB0A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MVVM </a:t>
            </a:r>
            <a:r>
              <a:rPr lang="ko-KR" altLang="en-US" dirty="0"/>
              <a:t>패턴이란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AECAA9-33BC-4219-8CA6-3ED58BE34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Backend 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로직과 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Client 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의 마크업 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&amp; 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데이터 표현단을 분리하기 위한 구조로 전통적인 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MVC 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패턴의 방식에서 기인하였다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간단하게 생각해서 화면 </a:t>
            </a:r>
            <a:r>
              <a:rPr lang="ko-KR" altLang="en-US" b="0" i="0" dirty="0" err="1">
                <a:solidFill>
                  <a:srgbClr val="313130"/>
                </a:solidFill>
                <a:effectLst/>
                <a:latin typeface="Noto Sans KR"/>
              </a:rPr>
              <a:t>앞단의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 회면 동작 관련 로직과 </a:t>
            </a:r>
            <a:r>
              <a:rPr lang="ko-KR" altLang="en-US" b="0" i="0" dirty="0" err="1">
                <a:solidFill>
                  <a:srgbClr val="313130"/>
                </a:solidFill>
                <a:effectLst/>
                <a:latin typeface="Noto Sans KR"/>
              </a:rPr>
              <a:t>뒷단의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DB 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데이터 처리 및 서버 로직을 분리하고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, </a:t>
            </a:r>
            <a:r>
              <a:rPr lang="ko-KR" altLang="en-US" b="0" i="0" dirty="0" err="1">
                <a:solidFill>
                  <a:srgbClr val="313130"/>
                </a:solidFill>
                <a:effectLst/>
                <a:latin typeface="Noto Sans KR"/>
              </a:rPr>
              <a:t>뒷단에서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 넘어온 데이터를 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Model 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에 담아 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View 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로 넘어주는 중간 지점이라고 보면 되겠다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0E7B8B-C0A0-4F04-B954-D0BE47DB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7C7AD-DFA2-4EAA-8049-0E6D12BE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65" y="2889774"/>
            <a:ext cx="91344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66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739A8-1AF6-46BA-B07D-1E81FA76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Props(</a:t>
            </a:r>
            <a:r>
              <a:rPr lang="ko-KR" altLang="en-US" dirty="0"/>
              <a:t>컴포넌트</a:t>
            </a:r>
            <a:r>
              <a:rPr lang="en-US" altLang="ko-KR" dirty="0"/>
              <a:t>4.html)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2DB2AC9-0AA6-4B9D-BA4B-4FC9CABA7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786" y="1513544"/>
            <a:ext cx="6455690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884D0E-8649-46CD-80EF-6D2A94CC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267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DF00C-E221-4B3A-8DBB-E5AAA70F1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</a:t>
            </a:r>
            <a:r>
              <a:rPr lang="en-US" altLang="ko-KR" dirty="0"/>
              <a:t>5.html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CE798DB-6956-47AF-80C0-7B2BAFA49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655" y="1692275"/>
            <a:ext cx="5684545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FABDA5-B0C4-4DC0-ABBA-036C4BD3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905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64CFE-0914-4D4E-9CAC-6F260510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</a:t>
            </a:r>
            <a:r>
              <a:rPr lang="en-US" altLang="ko-KR" dirty="0"/>
              <a:t>6.html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9F7A7A-EED3-48F7-9887-D5B95689C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970" y="1512888"/>
            <a:ext cx="7210060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353974-4973-4184-81A1-4CF660DB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49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DE7CB-349F-4B89-838D-DC3D5030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 </a:t>
            </a:r>
            <a:r>
              <a:rPr lang="en-US" altLang="ko-KR" dirty="0"/>
              <a:t>7.html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15FBB41-5D31-4649-B005-549128E68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770" y="1592787"/>
            <a:ext cx="6241721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DA059D-8496-4ED6-8BB6-943F63D1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951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5678F-6F62-4C65-9308-52A4BFBC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 </a:t>
            </a:r>
            <a:r>
              <a:rPr lang="en-US" altLang="ko-KR" dirty="0"/>
              <a:t>8. 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585B582-1CFD-406D-9D5D-6A2E478E5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177" y="1513544"/>
            <a:ext cx="5341459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D8DC7F-C7F9-4326-A448-39AF5156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753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5FC2A-8108-4F45-92B9-7D7DFD85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</a:t>
            </a:r>
            <a:r>
              <a:rPr lang="en-US" altLang="ko-KR" dirty="0"/>
              <a:t>9.html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179E69A-20AB-463C-9996-5E78B8FA3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078" y="1513544"/>
            <a:ext cx="6302160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16E62E-C7BB-457C-8ABC-B2720E82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740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3FA04-0FB2-4453-8E23-677E1B5BB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</a:t>
            </a:r>
            <a:r>
              <a:rPr lang="en-US" altLang="ko-KR" dirty="0"/>
              <a:t>10.html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966A5D1-9139-4A4D-B44C-18581531E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145" y="1777954"/>
            <a:ext cx="6429375" cy="19145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355171-3649-4D09-90EC-58D43DFB7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083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657F7-85A9-4F0B-A359-C605AFC4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</a:t>
            </a:r>
            <a:r>
              <a:rPr lang="en-US" altLang="ko-KR" dirty="0"/>
              <a:t>10.html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F0B4A9-A229-4DC0-B0FB-0354E13D9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1C06673-F812-4280-ADBC-4FA29DE51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687" y="1513544"/>
            <a:ext cx="5756610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90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B1A1D-3C38-44E6-8A87-4BC8AB78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 </a:t>
            </a:r>
            <a:r>
              <a:rPr lang="en-US" altLang="ko-KR" dirty="0"/>
              <a:t>11.html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75B87B6-7974-4F4F-AFD0-4B0356EE7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012" y="1828800"/>
            <a:ext cx="4782152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93E7E-0C8D-4C96-92B6-DECAE1F7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666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B1A1D-3C38-44E6-8A87-4BC8AB78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 </a:t>
            </a:r>
            <a:r>
              <a:rPr lang="en-US" altLang="ko-KR" dirty="0"/>
              <a:t>11.html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93E7E-0C8D-4C96-92B6-DECAE1F7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997C232-A7C8-46B7-A3DB-C90981F55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4641"/>
            <a:ext cx="6142209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5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89608-96C6-4F70-9813-0FDB58CFC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설치해야 할 것들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FE6EE-2A7B-4B65-94DF-8C82127AE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Node.js</a:t>
            </a:r>
            <a:r>
              <a:rPr lang="en-US" altLang="ko-KR" b="0" dirty="0"/>
              <a:t>: Webpack </a:t>
            </a:r>
            <a:r>
              <a:rPr lang="ko-KR" altLang="en-US" b="0" dirty="0"/>
              <a:t>과 </a:t>
            </a:r>
            <a:r>
              <a:rPr lang="en-US" altLang="ko-KR" b="0" dirty="0"/>
              <a:t>Babel </a:t>
            </a:r>
            <a:r>
              <a:rPr lang="ko-KR" altLang="en-US" b="0" dirty="0"/>
              <a:t>같은 도구들이 자바스크립트 런타임인 </a:t>
            </a:r>
            <a:r>
              <a:rPr lang="en-US" altLang="ko-KR" b="0" dirty="0"/>
              <a:t>Node.js </a:t>
            </a:r>
            <a:r>
              <a:rPr lang="ko-KR" altLang="en-US" b="0" dirty="0"/>
              <a:t>를 기반으로 만들어져 있습니다</a:t>
            </a:r>
            <a:r>
              <a:rPr lang="en-US" altLang="ko-KR" b="0" dirty="0"/>
              <a:t>. </a:t>
            </a:r>
            <a:r>
              <a:rPr lang="ko-KR" altLang="en-US" b="0" dirty="0"/>
              <a:t>그렇기에 해당 도구들을 사용하기 위해서 </a:t>
            </a:r>
            <a:r>
              <a:rPr lang="en-US" altLang="ko-KR" b="0" dirty="0"/>
              <a:t>Node.js </a:t>
            </a:r>
            <a:r>
              <a:rPr lang="ko-KR" altLang="en-US" b="0" dirty="0"/>
              <a:t>를 설치합니다</a:t>
            </a:r>
            <a:r>
              <a:rPr lang="en-US" altLang="ko-KR" b="0" dirty="0"/>
              <a:t>.</a:t>
            </a:r>
          </a:p>
          <a:p>
            <a:pPr fontAlgn="base"/>
            <a:r>
              <a:rPr lang="en-US" altLang="ko-KR" dirty="0"/>
              <a:t>Yarn</a:t>
            </a:r>
            <a:r>
              <a:rPr lang="en-US" altLang="ko-KR" b="0" dirty="0"/>
              <a:t>: Yarn </a:t>
            </a:r>
            <a:r>
              <a:rPr lang="ko-KR" altLang="en-US" b="0" dirty="0"/>
              <a:t>은 조금 개선된 버전의 </a:t>
            </a:r>
            <a:r>
              <a:rPr lang="en-US" altLang="ko-KR" b="0" dirty="0" err="1"/>
              <a:t>npm</a:t>
            </a:r>
            <a:r>
              <a:rPr lang="en-US" altLang="ko-KR" b="0" dirty="0"/>
              <a:t> </a:t>
            </a:r>
            <a:r>
              <a:rPr lang="ko-KR" altLang="en-US" b="0" dirty="0"/>
              <a:t>이라고 생각하시면 됩니다</a:t>
            </a:r>
            <a:r>
              <a:rPr lang="en-US" altLang="ko-KR" b="0" dirty="0"/>
              <a:t>. </a:t>
            </a:r>
            <a:r>
              <a:rPr lang="en-US" altLang="ko-KR" b="0" dirty="0" err="1"/>
              <a:t>npm</a:t>
            </a:r>
            <a:r>
              <a:rPr lang="en-US" altLang="ko-KR" b="0" dirty="0"/>
              <a:t> </a:t>
            </a:r>
            <a:r>
              <a:rPr lang="ko-KR" altLang="en-US" b="0" dirty="0"/>
              <a:t>은 </a:t>
            </a:r>
            <a:r>
              <a:rPr lang="en-US" altLang="ko-KR" b="0" dirty="0"/>
              <a:t>Node.js </a:t>
            </a:r>
            <a:r>
              <a:rPr lang="ko-KR" altLang="en-US" b="0" dirty="0"/>
              <a:t>를 설치하게 될 때 같이 딸려오는 패키지 매니저 도구입니다</a:t>
            </a:r>
            <a:r>
              <a:rPr lang="en-US" altLang="ko-KR" b="0" dirty="0"/>
              <a:t>. </a:t>
            </a:r>
            <a:r>
              <a:rPr lang="ko-KR" altLang="en-US" b="0" dirty="0"/>
              <a:t>프로젝트에서 사용되는 라이브러리를 설치하고 해당 라이브러리들의 버전 관리를 하게 될 때 사용하죠</a:t>
            </a:r>
            <a:r>
              <a:rPr lang="en-US" altLang="ko-KR" b="0" dirty="0"/>
              <a:t>. </a:t>
            </a:r>
            <a:r>
              <a:rPr lang="ko-KR" altLang="en-US" b="0" dirty="0"/>
              <a:t>우리가 </a:t>
            </a:r>
            <a:r>
              <a:rPr lang="en-US" altLang="ko-KR" b="0" dirty="0"/>
              <a:t>Yarn </a:t>
            </a:r>
            <a:r>
              <a:rPr lang="ko-KR" altLang="en-US" b="0" dirty="0"/>
              <a:t>을 사용하는 이유는</a:t>
            </a:r>
            <a:r>
              <a:rPr lang="en-US" altLang="ko-KR" b="0" dirty="0"/>
              <a:t>, </a:t>
            </a:r>
            <a:r>
              <a:rPr lang="ko-KR" altLang="en-US" b="0" dirty="0">
                <a:hlinkClick r:id="rId2"/>
              </a:rPr>
              <a:t>더 나은 속도</a:t>
            </a:r>
            <a:r>
              <a:rPr lang="en-US" altLang="ko-KR" b="0" dirty="0">
                <a:hlinkClick r:id="rId2"/>
              </a:rPr>
              <a:t>, </a:t>
            </a:r>
            <a:r>
              <a:rPr lang="ko-KR" altLang="en-US" b="0" dirty="0">
                <a:hlinkClick r:id="rId2"/>
              </a:rPr>
              <a:t>더 나은 </a:t>
            </a:r>
            <a:r>
              <a:rPr lang="ko-KR" altLang="en-US" b="0" dirty="0" err="1">
                <a:hlinkClick r:id="rId2"/>
              </a:rPr>
              <a:t>캐싱</a:t>
            </a:r>
            <a:r>
              <a:rPr lang="ko-KR" altLang="en-US" b="0" dirty="0">
                <a:hlinkClick r:id="rId2"/>
              </a:rPr>
              <a:t> 시스템</a:t>
            </a:r>
            <a:r>
              <a:rPr lang="ko-KR" altLang="en-US" b="0" dirty="0"/>
              <a:t>을 사용하기 </a:t>
            </a:r>
            <a:r>
              <a:rPr lang="ko-KR" altLang="en-US" b="0" dirty="0" err="1"/>
              <a:t>위함입니다</a:t>
            </a:r>
            <a:r>
              <a:rPr lang="en-US" altLang="ko-KR" b="0" dirty="0"/>
              <a:t>.(</a:t>
            </a:r>
            <a:r>
              <a:rPr lang="ko-KR" altLang="en-US" b="0" dirty="0"/>
              <a:t>맥사용자</a:t>
            </a:r>
            <a:r>
              <a:rPr lang="en-US" altLang="ko-KR" b="0" dirty="0"/>
              <a:t>)</a:t>
            </a:r>
          </a:p>
          <a:p>
            <a:pPr fontAlgn="base"/>
            <a:r>
              <a:rPr lang="ko-KR" altLang="en-US" dirty="0"/>
              <a:t>코드 에디터</a:t>
            </a:r>
            <a:r>
              <a:rPr lang="en-US" altLang="ko-KR" b="0" dirty="0"/>
              <a:t>: </a:t>
            </a:r>
            <a:r>
              <a:rPr lang="ko-KR" altLang="en-US" b="0" dirty="0"/>
              <a:t>그리고</a:t>
            </a:r>
            <a:r>
              <a:rPr lang="en-US" altLang="ko-KR" b="0" dirty="0"/>
              <a:t>, </a:t>
            </a:r>
            <a:r>
              <a:rPr lang="ko-KR" altLang="en-US" b="0" dirty="0"/>
              <a:t>코드 에디터를 준비하세요</a:t>
            </a:r>
            <a:r>
              <a:rPr lang="en-US" altLang="ko-KR" b="0" dirty="0"/>
              <a:t>. </a:t>
            </a:r>
            <a:r>
              <a:rPr lang="ko-KR" altLang="en-US" b="0" dirty="0"/>
              <a:t>여러분이 좋아하는 에디터가 있다면</a:t>
            </a:r>
            <a:r>
              <a:rPr lang="en-US" altLang="ko-KR" b="0" dirty="0"/>
              <a:t>, </a:t>
            </a:r>
            <a:r>
              <a:rPr lang="ko-KR" altLang="en-US" b="0" dirty="0"/>
              <a:t>따로 새로 설치하지 않고 기존에 사용하시던걸 </a:t>
            </a:r>
            <a:r>
              <a:rPr lang="ko-KR" altLang="en-US" b="0" dirty="0" err="1"/>
              <a:t>사용하셔도</a:t>
            </a:r>
            <a:r>
              <a:rPr lang="ko-KR" altLang="en-US" b="0" dirty="0"/>
              <a:t> 됩니다</a:t>
            </a:r>
            <a:r>
              <a:rPr lang="en-US" altLang="ko-KR" b="0" dirty="0"/>
              <a:t>. </a:t>
            </a:r>
            <a:r>
              <a:rPr lang="ko-KR" altLang="en-US" b="0" dirty="0"/>
              <a:t>저는 주로 </a:t>
            </a:r>
            <a:r>
              <a:rPr lang="en-US" altLang="ko-KR" b="0" dirty="0" err="1"/>
              <a:t>VSCode</a:t>
            </a:r>
            <a:r>
              <a:rPr lang="en-US" altLang="ko-KR" b="0" dirty="0"/>
              <a:t> </a:t>
            </a:r>
            <a:r>
              <a:rPr lang="ko-KR" altLang="en-US" b="0" dirty="0"/>
              <a:t>를 사용합니다</a:t>
            </a:r>
            <a:r>
              <a:rPr lang="en-US" altLang="ko-KR" b="0" dirty="0"/>
              <a:t>. </a:t>
            </a:r>
            <a:r>
              <a:rPr lang="ko-KR" altLang="en-US" b="0" dirty="0"/>
              <a:t>이 외에도</a:t>
            </a:r>
            <a:r>
              <a:rPr lang="en-US" altLang="ko-KR" b="0" dirty="0"/>
              <a:t>, Atom, WebStorm, Sublime </a:t>
            </a:r>
            <a:r>
              <a:rPr lang="ko-KR" altLang="en-US" b="0" dirty="0"/>
              <a:t>같은 훌륭한 선택지가 있습니다</a:t>
            </a:r>
            <a:r>
              <a:rPr lang="en-US" altLang="ko-KR" b="0" dirty="0"/>
              <a:t>.</a:t>
            </a:r>
          </a:p>
          <a:p>
            <a:pPr fontAlgn="base"/>
            <a:r>
              <a:rPr lang="ko-KR" altLang="en-US" b="0" dirty="0"/>
              <a:t>윈도우의 경우</a:t>
            </a:r>
            <a:r>
              <a:rPr lang="en-US" altLang="ko-KR" b="0" dirty="0"/>
              <a:t>, </a:t>
            </a:r>
            <a:r>
              <a:rPr lang="en-US" altLang="ko-KR" b="0" dirty="0">
                <a:hlinkClick r:id="rId3"/>
              </a:rPr>
              <a:t>Git for Windows</a:t>
            </a:r>
            <a:r>
              <a:rPr lang="ko-KR" altLang="en-US" b="0" dirty="0"/>
              <a:t> 를 설치해서 앞으로 터미널에 무엇을 입력하라는 내용이 있으면 함께 설치되는 </a:t>
            </a:r>
            <a:r>
              <a:rPr lang="en-US" altLang="ko-KR" b="0" dirty="0"/>
              <a:t>Git Bash </a:t>
            </a:r>
            <a:r>
              <a:rPr lang="ko-KR" altLang="en-US" b="0" dirty="0"/>
              <a:t>를 사용하세요</a:t>
            </a:r>
            <a:r>
              <a:rPr lang="en-US" altLang="ko-KR" b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895A50-B44A-46EE-B6DC-8361831F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513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52E2BC-0208-4002-AEAE-0E0BDA705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 </a:t>
            </a:r>
            <a:r>
              <a:rPr lang="en-US" altLang="ko-KR" dirty="0"/>
              <a:t>12.html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EE22783-EEC2-45B4-8E49-B565B2DB3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435" y="1513544"/>
            <a:ext cx="6187199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C1AB10-F679-4FE8-BA78-42B132F5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78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ABFEEC-AB81-458E-9F05-03AA265CD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 </a:t>
            </a:r>
            <a:r>
              <a:rPr lang="en-US" altLang="ko-KR" dirty="0"/>
              <a:t>12.html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4CC279D-7042-4673-B1C9-44FE8C16E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462" y="1750082"/>
            <a:ext cx="7534275" cy="4191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9C4DF0-22D4-4016-9E96-D129F95EC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299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9E6C-6807-40BC-9F2D-162BE301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 </a:t>
            </a:r>
            <a:r>
              <a:rPr lang="en-US" altLang="ko-KR" dirty="0"/>
              <a:t>12.html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44B8DD5-98D2-4912-A99B-A0BFC106D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8186" y="1512888"/>
            <a:ext cx="6935627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DEA2D6-48D6-4E68-A962-2E3D4CFFA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9383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B5951-457F-4DE6-A96B-81B01D24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동일 레벨간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B46E3C-6BEF-4221-A64A-8C32F9F9F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b="1" i="0" dirty="0">
                <a:solidFill>
                  <a:srgbClr val="313130"/>
                </a:solidFill>
                <a:effectLst/>
                <a:latin typeface="Helvetica Neue"/>
              </a:rPr>
              <a:t>같은 레벨의 컴포넌트 간 통신</a:t>
            </a:r>
          </a:p>
          <a:p>
            <a:pPr algn="l"/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동일한 상위 컴포넌트를 가진 하위 컴포넌트들 간의 통신은 아래와 같이 해야 한다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Child(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하위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) -&gt; Parent(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상위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) -&gt; Children(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하위 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2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Noto Sans KR"/>
              </a:rPr>
              <a:t>개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Noto Sans KR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F56C9A-F8D4-4DFA-8F7F-66C0C978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0744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18E11-9638-4C8D-B6CA-B0BC0741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Event</a:t>
            </a:r>
            <a:r>
              <a:rPr lang="ko-KR" altLang="en-US" dirty="0"/>
              <a:t> </a:t>
            </a:r>
            <a:r>
              <a:rPr lang="en-US" altLang="ko-KR" dirty="0"/>
              <a:t>Bus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D8AF6B-6885-4884-82B3-AA56CFE1D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같은 레벨간 통신의 경우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01E6A2-5BAA-448A-B325-597F1B76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802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031D9-E1E2-436B-A7F6-2BBB3BB3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v-bind</a:t>
            </a:r>
            <a:r>
              <a:rPr lang="ko-KR" altLang="en-US" dirty="0"/>
              <a:t>약어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EA9D811-87DE-48C8-BBE2-52B0D9BC0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033" y="1513544"/>
            <a:ext cx="5254194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1B65C4-0FF6-461D-B483-DADCF5C1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4383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031D9-E1E2-436B-A7F6-2BBB3BB3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v-on </a:t>
            </a:r>
            <a:r>
              <a:rPr lang="ko-KR" altLang="en-US" dirty="0"/>
              <a:t>약어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1B65C4-0FF6-461D-B483-DADCF5C1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F364821-C878-438B-8571-081D7AF7E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3544"/>
            <a:ext cx="4153023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27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3111D-44A2-4487-8333-8590C011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r>
              <a:rPr lang="en-US" altLang="ko-KR" dirty="0"/>
              <a:t>1.html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C515DA-CC23-4170-8F5C-26DD60004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338" y="1513544"/>
            <a:ext cx="5129797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C85246-4075-4393-AE96-73FAC4F7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11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8BF8-BBEA-4EFE-AF97-6E2B5DBA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</a:t>
            </a:r>
            <a:r>
              <a:rPr lang="ko-KR" altLang="en-US" dirty="0" err="1"/>
              <a:t>반복문</a:t>
            </a:r>
            <a:r>
              <a:rPr lang="en-US" altLang="ko-KR" dirty="0"/>
              <a:t>1.html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4E35803-9D2D-4ED6-9866-29E592A10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3544"/>
            <a:ext cx="5126280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10FA5-B984-4667-A37A-2E4E1883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8249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597BF-D450-4746-AC78-8D71A66F8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r>
              <a:rPr lang="en-US" altLang="ko-KR" dirty="0"/>
              <a:t>2.html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5025E09-4527-4664-9AE0-3AC6945C2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889" y="1513544"/>
            <a:ext cx="4005161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348F0B-98E3-43F6-8E2C-B436722A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88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40C24-1AEF-464D-B162-BD6AFFDC5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nodejs</a:t>
            </a:r>
            <a:r>
              <a:rPr lang="ko-KR" altLang="en-US" dirty="0"/>
              <a:t> 설치하기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BD88CF-C04E-4DF4-9FBC-0D95A0969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https://nodejs.org/ko/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02747C-DEF4-47FF-ACE1-A0CABE113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21" y="2366681"/>
            <a:ext cx="9359153" cy="398895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26AD75-5C5F-4874-BBA5-6E36B965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6774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8BF8-BBEA-4EFE-AF97-6E2B5DBA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</a:t>
            </a:r>
            <a:r>
              <a:rPr lang="ko-KR" altLang="en-US" dirty="0" err="1"/>
              <a:t>반복문</a:t>
            </a:r>
            <a:r>
              <a:rPr lang="en-US" altLang="ko-KR" dirty="0"/>
              <a:t>3.html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8D21195-707F-4C42-91C8-CD8AAC5BB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029" y="1471375"/>
            <a:ext cx="5539064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10FA5-B984-4667-A37A-2E4E1883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473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8BF8-BBEA-4EFE-AF97-6E2B5DBA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</a:t>
            </a:r>
            <a:r>
              <a:rPr lang="ko-KR" altLang="en-US" dirty="0" err="1"/>
              <a:t>반복문</a:t>
            </a:r>
            <a:r>
              <a:rPr lang="en-US" altLang="ko-KR" dirty="0"/>
              <a:t>3.html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10FA5-B984-4667-A37A-2E4E1883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DB753C-85CE-4F57-86AB-884E57DA9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52" y="1513490"/>
            <a:ext cx="72675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80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7179C-9315-428A-B9E8-0879AD6B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</a:t>
            </a:r>
            <a:r>
              <a:rPr lang="en-US" altLang="ko-KR" dirty="0"/>
              <a:t>1.html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19CB144-2C3B-4294-B129-E69F24C66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518" y="1601665"/>
            <a:ext cx="6021723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3BE021-E0A9-45D8-91BE-2A6887AF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5047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72CA17-D9CE-48FF-B0A7-A62D22DD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양방향</a:t>
            </a:r>
            <a:r>
              <a:rPr lang="en-US" altLang="ko-KR" dirty="0"/>
              <a:t>(</a:t>
            </a:r>
            <a:r>
              <a:rPr lang="ko-KR" altLang="en-US" dirty="0"/>
              <a:t>모델</a:t>
            </a:r>
            <a:r>
              <a:rPr lang="en-US" altLang="ko-KR" dirty="0"/>
              <a:t>.html)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2C8D04B-0C56-4FAF-A6C3-4F0C788C8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988" y="1692275"/>
            <a:ext cx="5848094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C672F0-CC84-4719-A8BB-9156F6988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8716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3CA1A-F05C-401B-908B-27FFB3AF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vue</a:t>
            </a:r>
            <a:r>
              <a:rPr lang="ko-KR" altLang="en-US" dirty="0"/>
              <a:t> 인스턴스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A7FE8B-8FAC-4321-A667-584169D04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vm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Vue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el: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'#app'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......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dirty="0" err="1"/>
              <a:t>vue</a:t>
            </a:r>
            <a:r>
              <a:rPr lang="ko-KR" altLang="en-US" dirty="0"/>
              <a:t>앱은 반드시 </a:t>
            </a:r>
            <a:r>
              <a:rPr lang="en-US" altLang="ko-KR" dirty="0"/>
              <a:t>Vue</a:t>
            </a:r>
            <a:r>
              <a:rPr lang="ko-KR" altLang="en-US" dirty="0"/>
              <a:t>객체로 시작해야 한다</a:t>
            </a:r>
            <a:endParaRPr lang="en-US" altLang="ko-KR" dirty="0"/>
          </a:p>
          <a:p>
            <a:r>
              <a:rPr lang="ko-KR" altLang="en-US" dirty="0"/>
              <a:t>관례적으로</a:t>
            </a:r>
            <a:r>
              <a:rPr lang="en-US" altLang="ko-KR" dirty="0"/>
              <a:t>, Vue </a:t>
            </a:r>
            <a:r>
              <a:rPr lang="ko-KR" altLang="en-US" dirty="0"/>
              <a:t>인스턴스를 참조하기 위해 종종 변수 </a:t>
            </a:r>
            <a:r>
              <a:rPr lang="en-US" altLang="ko-KR" dirty="0" err="1"/>
              <a:t>vm</a:t>
            </a:r>
            <a:r>
              <a:rPr lang="en-US" altLang="ko-KR" dirty="0"/>
              <a:t>(</a:t>
            </a:r>
            <a:r>
              <a:rPr lang="en-US" altLang="ko-KR" dirty="0" err="1"/>
              <a:t>ViewModel</a:t>
            </a:r>
            <a:r>
              <a:rPr lang="ko-KR" altLang="en-US" dirty="0"/>
              <a:t>의 약자</a:t>
            </a:r>
            <a:r>
              <a:rPr lang="en-US" altLang="ko-KR" dirty="0"/>
              <a:t>)</a:t>
            </a:r>
            <a:r>
              <a:rPr lang="ko-KR" altLang="en-US" dirty="0"/>
              <a:t>을 사용한다</a:t>
            </a:r>
            <a:endParaRPr lang="en-US" altLang="ko-KR" dirty="0"/>
          </a:p>
          <a:p>
            <a:r>
              <a:rPr lang="ko-KR" altLang="en-US" dirty="0"/>
              <a:t>중첩이 가능하고 재사용 가능한 컴포넌트 트리로 구성된다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631E18-06A0-4A3F-B2F3-83710D95E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78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BAA35-2C00-4DEC-9B85-1D55BFFF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데이터와 메서드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CA9CC4-B544-4899-8955-916C109D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52040D-F42A-42DD-974A-130FBA29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1992"/>
            <a:ext cx="6190695" cy="4933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7A28C-8BFA-40D5-A3CA-0E1CEC2861EF}"/>
              </a:ext>
            </a:extLst>
          </p:cNvPr>
          <p:cNvSpPr txBox="1"/>
          <p:nvPr/>
        </p:nvSpPr>
        <p:spPr>
          <a:xfrm>
            <a:off x="6096000" y="2734321"/>
            <a:ext cx="362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1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2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freeze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sz="1200" b="1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200" b="1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더이상의 변화를 막는다 </a:t>
            </a:r>
            <a:endParaRPr lang="ko-KR" altLang="en-US" sz="1200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9207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67347-98DE-444E-BA86-713C2CA8A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데이터와 메서드</a:t>
            </a:r>
            <a:r>
              <a:rPr lang="en-US" altLang="ko-KR" dirty="0"/>
              <a:t>2.html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4232DF2-C110-4D67-83E7-4587AD808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898" y="1628298"/>
            <a:ext cx="5454060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552132-4F51-4DA2-8A76-A2D37FA2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0BACE-C020-4E9C-A71C-B5E9891D10BE}"/>
              </a:ext>
            </a:extLst>
          </p:cNvPr>
          <p:cNvSpPr txBox="1"/>
          <p:nvPr/>
        </p:nvSpPr>
        <p:spPr>
          <a:xfrm>
            <a:off x="7173157" y="2183907"/>
            <a:ext cx="34978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Vue </a:t>
            </a:r>
            <a:r>
              <a:rPr lang="ko-KR" altLang="en-US" sz="14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인스턴스는 데이터 속성 이외에도 유용한 인스턴스 속성 및 메소드를 제공하고 사용자정의 속성과 구분하기 위해 </a:t>
            </a:r>
            <a:r>
              <a:rPr lang="en-US" altLang="ko-KR" sz="14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$</a:t>
            </a:r>
            <a:r>
              <a:rPr lang="ko-KR" altLang="en-US" sz="14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를 붙임</a:t>
            </a:r>
            <a:r>
              <a:rPr lang="ko-KR" alt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C1D22-34E3-40EB-AF64-85E4FCD6F3AB}"/>
              </a:ext>
            </a:extLst>
          </p:cNvPr>
          <p:cNvSpPr txBox="1"/>
          <p:nvPr/>
        </p:nvSpPr>
        <p:spPr>
          <a:xfrm>
            <a:off x="7104355" y="3291584"/>
            <a:ext cx="4249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https://kr.vuejs.org/v2/api/#search-form</a:t>
            </a:r>
          </a:p>
        </p:txBody>
      </p:sp>
    </p:spTree>
    <p:extLst>
      <p:ext uri="{BB962C8B-B14F-4D97-AF65-F5344CB8AC3E}">
        <p14:creationId xmlns:p14="http://schemas.microsoft.com/office/powerpoint/2010/main" val="1222464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544B7-C012-4308-BCCC-60D9FDB89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5C3025-978A-4B86-B146-BE7DB154B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options 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속성이나 </a:t>
            </a:r>
            <a:r>
              <a:rPr lang="ko-KR" altLang="en-US" b="0" i="0" dirty="0" err="1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콜백에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`created: () =&gt; console.log(</a:t>
            </a:r>
            <a:r>
              <a:rPr lang="en-US" altLang="ko-KR" b="0" i="0" dirty="0" err="1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this.a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)` 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이나 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`</a:t>
            </a:r>
            <a:r>
              <a:rPr lang="en-US" altLang="ko-KR" b="0" i="0" dirty="0" err="1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vm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.$watch('a', </a:t>
            </a:r>
            <a:r>
              <a:rPr lang="en-US" altLang="ko-KR" b="0" i="0" dirty="0" err="1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newValue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 =&gt; </a:t>
            </a:r>
            <a:r>
              <a:rPr lang="en-US" altLang="ko-KR" b="0" i="0" dirty="0" err="1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this.myMethod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())` 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와 같은 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[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화살표 함수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](https://developer.mozilla.org/ko/docs/Web/JavaScript/Reference/Functions/%EC%95%A0%EB%A1%9C%EC%9A%B0_%ED%8E%91%EC%85%98) 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사용을 지양하기 바랍니다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. 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화살표 함수는 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`this`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를 가지지 않기 때문에 화살표 함수에서의 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`this`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는 다른 변수로 취급되거나 </a:t>
            </a:r>
            <a:r>
              <a:rPr lang="ko-KR" altLang="en-US" b="0" i="0" dirty="0" err="1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렉시컬하게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 호출한 변수를 발견할 때까지 부모 </a:t>
            </a:r>
            <a:r>
              <a:rPr lang="ko-KR" altLang="en-US" b="0" i="0" dirty="0" err="1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스코프에서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 해당 변수를 찾습니다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. 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이 때문에 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`Uncaught </a:t>
            </a:r>
            <a:r>
              <a:rPr lang="en-US" altLang="ko-KR" b="0" i="0" dirty="0" err="1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TypeError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: Cannot read property of undefined` 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또는 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`Uncaught </a:t>
            </a:r>
            <a:r>
              <a:rPr lang="en-US" altLang="ko-KR" b="0" i="0" dirty="0" err="1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TypeError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: </a:t>
            </a:r>
            <a:r>
              <a:rPr lang="en-US" altLang="ko-KR" b="0" i="0" dirty="0" err="1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this.myMethod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 is not a function`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와 같은 오류가 발생하게 됩니다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7666D-2B54-42F5-A93F-39C43EFC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0723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52779-D851-4E5D-8123-9502D8FF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템플릿문법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681C30-C402-42D8-8243-4C3D7D74C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Vue</a:t>
            </a:r>
            <a:r>
              <a:rPr lang="ko-KR" altLang="en-US" b="0" dirty="0">
                <a:solidFill>
                  <a:srgbClr val="304455"/>
                </a:solidFill>
                <a:latin typeface="Source Sans Pro" panose="020B0503030403020204" pitchFamily="34" charset="0"/>
              </a:rPr>
              <a:t>는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 템플릿을 가상 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DOM 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렌더링 함수로 컴파일 합니다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. 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반응형 시스템과 결합된 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Vue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는 앱 상태가 변경 될 때 최소한으로 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DOM</a:t>
            </a:r>
            <a:r>
              <a:rPr lang="ko-KR" altLang="en-US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을 조작하고 다시 적용할 수 있는 최소한의 컴포넌트를 지능적으로 파악할 수 있습니다</a:t>
            </a:r>
            <a:r>
              <a:rPr lang="en-US" altLang="ko-KR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.</a:t>
            </a:r>
          </a:p>
          <a:p>
            <a:r>
              <a:rPr lang="ko-KR" altLang="en-US" dirty="0"/>
              <a:t>문자열 </a:t>
            </a:r>
            <a:r>
              <a:rPr lang="en-US" altLang="ko-KR" dirty="0"/>
              <a:t>- </a:t>
            </a:r>
            <a:r>
              <a:rPr lang="ko-KR" altLang="en-US" dirty="0"/>
              <a:t>양방향 통신 </a:t>
            </a:r>
            <a:r>
              <a:rPr lang="en-US" altLang="ko-KR" dirty="0"/>
              <a:t>{{</a:t>
            </a:r>
            <a:r>
              <a:rPr lang="ko-KR" altLang="en-US" dirty="0" err="1"/>
              <a:t>변수명</a:t>
            </a:r>
            <a:r>
              <a:rPr lang="en-US" altLang="ko-KR" dirty="0"/>
              <a:t>}}  </a:t>
            </a:r>
          </a:p>
          <a:p>
            <a:r>
              <a:rPr lang="en-US" altLang="ko-KR" dirty="0"/>
              <a:t>html</a:t>
            </a:r>
            <a:r>
              <a:rPr lang="ko-KR" altLang="en-US" dirty="0"/>
              <a:t>을 출력하려면 </a:t>
            </a:r>
            <a:r>
              <a:rPr lang="en-US" altLang="ko-KR" b="0" i="0" dirty="0">
                <a:solidFill>
                  <a:srgbClr val="2973B7"/>
                </a:solidFill>
                <a:effectLst/>
                <a:latin typeface="Roboto Mono"/>
              </a:rPr>
              <a:t>&lt;span v-html=</a:t>
            </a:r>
            <a:r>
              <a:rPr lang="en-US" altLang="ko-KR" b="0" i="0" dirty="0">
                <a:solidFill>
                  <a:srgbClr val="42B983"/>
                </a:solidFill>
                <a:effectLst/>
                <a:latin typeface="Roboto Mono"/>
              </a:rPr>
              <a:t>"</a:t>
            </a:r>
            <a:r>
              <a:rPr lang="en-US" altLang="ko-KR" b="0" i="0" dirty="0" err="1">
                <a:solidFill>
                  <a:srgbClr val="42B983"/>
                </a:solidFill>
                <a:effectLst/>
                <a:latin typeface="Roboto Mono"/>
              </a:rPr>
              <a:t>rawHtml</a:t>
            </a:r>
            <a:r>
              <a:rPr lang="en-US" altLang="ko-KR" b="0" i="0" dirty="0">
                <a:solidFill>
                  <a:srgbClr val="42B983"/>
                </a:solidFill>
                <a:effectLst/>
                <a:latin typeface="Roboto Mono"/>
              </a:rPr>
              <a:t>"</a:t>
            </a:r>
            <a:r>
              <a:rPr lang="en-US" altLang="ko-KR" b="0" i="0" dirty="0">
                <a:solidFill>
                  <a:srgbClr val="2973B7"/>
                </a:solidFill>
                <a:effectLst/>
                <a:latin typeface="Roboto Mono"/>
              </a:rPr>
              <a:t>&gt;&lt;/span&gt;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76CE39-34EA-4743-8D08-D056A2C8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4380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377D9-513C-4F6B-B6C1-C64CF8EC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  <a:r>
              <a:rPr lang="en-US" altLang="ko-KR" dirty="0"/>
              <a:t>2.html(</a:t>
            </a:r>
            <a:r>
              <a:rPr lang="en-US" altLang="ko-KR" dirty="0" err="1"/>
              <a:t>textarea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64DD7D7-8A12-4A80-98AC-6B7444102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497" y="1592787"/>
            <a:ext cx="6936469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16ECA2-08C9-4ADA-BDED-CEDD82DE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930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11390-213B-4A8F-937F-B0F9C8A3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nodejs</a:t>
            </a:r>
            <a:r>
              <a:rPr lang="en-US" altLang="ko-KR" dirty="0"/>
              <a:t>  </a:t>
            </a:r>
            <a:r>
              <a:rPr lang="ko-KR" altLang="en-US" dirty="0"/>
              <a:t>설치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B1C9D2D-F66A-464F-8DED-7F5DCC3DF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9037" y="1992313"/>
            <a:ext cx="4733925" cy="370522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894DE8-C187-4962-9D01-D68FDF240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1861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377D9-513C-4F6B-B6C1-C64CF8EC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  <a:r>
              <a:rPr lang="en-US" altLang="ko-KR" dirty="0"/>
              <a:t>3.html(checkbox)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16ECA2-08C9-4ADA-BDED-CEDD82DE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57FC692-BCE0-4EF6-80F5-D88C2E54D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746" y="1513544"/>
            <a:ext cx="6022334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498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377D9-513C-4F6B-B6C1-C64CF8EC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  <a:r>
              <a:rPr lang="en-US" altLang="ko-KR" dirty="0"/>
              <a:t>4.html(checkbox </a:t>
            </a:r>
            <a:r>
              <a:rPr lang="ko-KR" altLang="en-US" dirty="0"/>
              <a:t>배열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16ECA2-08C9-4ADA-BDED-CEDD82DE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71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B9CFDD8-D490-430F-848C-21C734CF1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864" y="1628298"/>
            <a:ext cx="5909118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054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377D9-513C-4F6B-B6C1-C64CF8EC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  <a:r>
              <a:rPr lang="en-US" altLang="ko-KR" dirty="0"/>
              <a:t>5.html(radio)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16ECA2-08C9-4ADA-BDED-CEDD82DE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72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E283C62-B7B3-4BBA-BBB3-71456F753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392" y="1692275"/>
            <a:ext cx="5428018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39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377D9-513C-4F6B-B6C1-C64CF8EC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  <a:r>
              <a:rPr lang="en-US" altLang="ko-KR" dirty="0"/>
              <a:t>6.html(select)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16ECA2-08C9-4ADA-BDED-CEDD82DE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73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7281B55-B0CC-478E-AF95-23982ECE7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795" y="1513544"/>
            <a:ext cx="5652999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547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377D9-513C-4F6B-B6C1-C64CF8EC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  <a:r>
              <a:rPr lang="en-US" altLang="ko-KR" dirty="0"/>
              <a:t>7.html(</a:t>
            </a:r>
            <a:r>
              <a:rPr lang="ko-KR" altLang="en-US" dirty="0"/>
              <a:t>동적 </a:t>
            </a:r>
            <a:r>
              <a:rPr lang="en-US" altLang="ko-KR" dirty="0"/>
              <a:t>select)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16ECA2-08C9-4ADA-BDED-CEDD82DE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03C7873-0EEF-4646-8C27-23AC86E2C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3544"/>
            <a:ext cx="5852578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706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377D9-513C-4F6B-B6C1-C64CF8EC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props1.html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16ECA2-08C9-4ADA-BDED-CEDD82DE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962CD57-A59B-424A-84F3-411C96069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699" y="1601665"/>
            <a:ext cx="5238330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273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1E9C11-AD45-46D4-B5E0-73B40F28D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props2.html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38D8487-A897-4972-AA81-6ACC69322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388" y="1583910"/>
            <a:ext cx="6202027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AA05FD-73F9-4C81-91B1-FBD318CE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8865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7EB07-CE8D-43C8-8487-797FF3B75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이벤트버스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8A7CC04-6390-4058-819B-E2506D46B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226" y="1512888"/>
            <a:ext cx="7137547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742143-0BBF-4581-8258-3E949AE7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3705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2ED04-4E5E-437F-8C8F-56F9D47F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이벤트버스</a:t>
            </a:r>
            <a:r>
              <a:rPr lang="en-US" altLang="ko-KR" dirty="0"/>
              <a:t>1.html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56A3E6-D79A-4D68-BFEC-5E50EA160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464" y="1512888"/>
            <a:ext cx="9655071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51F49F-E2BF-4DB9-9D4F-C9426E3F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1569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7AB80-F7F0-49E6-B3A2-B99DFE27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이벤트버스</a:t>
            </a:r>
            <a:r>
              <a:rPr lang="en-US" altLang="ko-KR" dirty="0"/>
              <a:t>1.html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F6E12A4-0FF8-42EE-A0C2-E05EB94FF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2989"/>
            <a:ext cx="5826270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F5448B-4E1E-43DF-8327-C3B267034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92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F053-8EAC-4E9A-8808-9F82A846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yarn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B05553-CB80-4334-AC74-30BAED69C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https://yarnpkg.com/lang/en/docs/install/#windows-stable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EF623-3DFE-46CD-9782-9F77E7369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446" y="2328862"/>
            <a:ext cx="4752975" cy="372427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55EAB2-0D24-4002-B8D4-C6CB2D2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6572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1E9C11-AD45-46D4-B5E0-73B40F28D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props3.html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94CC46A-7D00-4B5C-8318-415F816E5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853" y="1513544"/>
            <a:ext cx="5425086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AA05FD-73F9-4C81-91B1-FBD318CE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210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1E9C11-AD45-46D4-B5E0-73B40F28D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props3.html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AA05FD-73F9-4C81-91B1-FBD318CE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81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70314E3-5E8D-4C11-94EA-7358952F8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3544"/>
            <a:ext cx="5554336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856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0503B-360F-4DBC-B253-5272245A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다이나믹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1C6C2F-BCD6-4C96-8539-23068CB10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3544"/>
            <a:ext cx="3151806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A7528A-5458-4087-A2A1-98052D2D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1557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20B12-2E69-4B98-92D7-E7269485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다이나믹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4CAEDCC-A564-4BBC-96D9-B1DEB4F1D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3544"/>
            <a:ext cx="5870181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FC09D2-5091-4E4D-95DF-77579FA10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032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EFD5D-5199-418C-9A66-87EEB876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다이나믹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527CF70-F4F6-4199-9B4E-15DD268DD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297" y="1334814"/>
            <a:ext cx="6410325" cy="34861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A189C3-DD5A-4BEC-BF7A-21195452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84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B5853C-B503-4A74-B784-E5BA6C4FE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741" y="1880586"/>
            <a:ext cx="34385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967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D7895-3586-457F-B95B-B429A0F95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달력</a:t>
            </a:r>
            <a:r>
              <a:rPr lang="en-US" altLang="ko-KR" dirty="0"/>
              <a:t>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D340051-27E1-48CE-A38B-78C95EFCC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3544"/>
            <a:ext cx="4707957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E37520-F342-4DA3-AC6C-F23FCFD4A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0985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9FFCA-B98B-489A-9FB8-66EC7093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백앤드서버와</a:t>
            </a:r>
            <a:r>
              <a:rPr lang="ko-KR" altLang="en-US" dirty="0"/>
              <a:t> 통신</a:t>
            </a:r>
            <a:r>
              <a:rPr lang="en-US" altLang="ko-KR" dirty="0"/>
              <a:t>(axios1.html)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A88ABBE-0ACD-4BCA-835A-04AE6DAF7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2275"/>
            <a:ext cx="5754769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838D05-21B1-4FAE-897D-507A70E74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3817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9FFCA-B98B-489A-9FB8-66EC7093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백앤드서버와</a:t>
            </a:r>
            <a:r>
              <a:rPr lang="ko-KR" altLang="en-US" dirty="0"/>
              <a:t> 통신</a:t>
            </a:r>
            <a:r>
              <a:rPr lang="en-US" altLang="ko-KR" dirty="0"/>
              <a:t>(axios1.html)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838D05-21B1-4FAE-897D-507A70E74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87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6F297F9-6CF2-4094-B8DF-1C27115DC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6375"/>
            <a:ext cx="72866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06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9FFCA-B98B-489A-9FB8-66EC7093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백앤드서버와</a:t>
            </a:r>
            <a:r>
              <a:rPr lang="ko-KR" altLang="en-US" dirty="0"/>
              <a:t> 통신</a:t>
            </a:r>
            <a:r>
              <a:rPr lang="en-US" altLang="ko-KR" dirty="0"/>
              <a:t>(axios1.html)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838D05-21B1-4FAE-897D-507A70E74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88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F281244-E25A-4139-97CA-705F278E2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3544"/>
            <a:ext cx="4593850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55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991EE-79AD-4F4A-BCE2-94735E8C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vue</a:t>
            </a:r>
            <a:r>
              <a:rPr lang="en-US" altLang="ko-KR" dirty="0"/>
              <a:t> cli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820AF9-7401-41C2-AE30-9F279F7FE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n-NO" altLang="ko-KR" dirty="0"/>
              <a:t>npm r -g vue-cli     2.0</a:t>
            </a:r>
            <a:r>
              <a:rPr lang="ko-KR" altLang="en-US" dirty="0"/>
              <a:t>삭제 </a:t>
            </a:r>
            <a:endParaRPr lang="nn-NO" altLang="ko-KR" dirty="0"/>
          </a:p>
          <a:p>
            <a:r>
              <a:rPr lang="nn-NO" altLang="ko-KR" dirty="0"/>
              <a:t>npm i -g @vue/cli  3.0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0C6BED-E58B-4862-B703-F2B54229B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473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EF3E0-448F-4433-BB23-97E2A29DD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vue</a:t>
            </a:r>
            <a:r>
              <a:rPr lang="ko-KR" altLang="en-US" dirty="0"/>
              <a:t> 프로젝트 만들기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58D9F5-305A-4E76-9F73-427D7592F6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E2DAD8-3339-4335-8C27-B329B2B0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3114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C7457-49F0-48A5-BFF5-47D73EA7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A4C64-AEAD-4431-973A-AFAB8887C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cmd</a:t>
            </a:r>
            <a:r>
              <a:rPr lang="ko-KR" altLang="en-US" dirty="0"/>
              <a:t> 창을 관리자권한으로 열자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cd c:/</a:t>
            </a:r>
          </a:p>
          <a:p>
            <a:pPr marL="0" indent="0">
              <a:buNone/>
            </a:pPr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err="1"/>
              <a:t>vue_workspace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en-US" altLang="ko-KR" dirty="0"/>
              <a:t>cd </a:t>
            </a:r>
            <a:r>
              <a:rPr lang="en-US" altLang="ko-KR" dirty="0" err="1"/>
              <a:t>vue_workspace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vue</a:t>
            </a:r>
            <a:r>
              <a:rPr lang="en-US" altLang="ko-KR" dirty="0"/>
              <a:t> create hello</a:t>
            </a:r>
          </a:p>
          <a:p>
            <a:pPr lvl="1"/>
            <a:r>
              <a:rPr lang="ko-KR" altLang="en-US" dirty="0"/>
              <a:t>만일 </a:t>
            </a:r>
            <a:r>
              <a:rPr lang="en-US" altLang="ko-KR" dirty="0" err="1"/>
              <a:t>vue</a:t>
            </a:r>
            <a:r>
              <a:rPr lang="en-US" altLang="ko-KR" dirty="0"/>
              <a:t> </a:t>
            </a:r>
            <a:r>
              <a:rPr lang="ko-KR" altLang="en-US" dirty="0"/>
              <a:t>명령어를 실행할 수 없다고 하면 다음 경로를 환경변수에 추가하자 </a:t>
            </a:r>
            <a:endParaRPr lang="en-US" altLang="ko-KR" dirty="0"/>
          </a:p>
          <a:p>
            <a:pPr lvl="1"/>
            <a:r>
              <a:rPr lang="en-US" altLang="ko-KR" dirty="0"/>
              <a:t>C:\Users\{</a:t>
            </a:r>
            <a:r>
              <a:rPr lang="ko-KR" altLang="en-US" dirty="0"/>
              <a:t>사용자계정</a:t>
            </a:r>
            <a:r>
              <a:rPr lang="en-US" altLang="ko-KR" dirty="0"/>
              <a:t>}\AppData\Roaming\npm</a:t>
            </a:r>
          </a:p>
          <a:p>
            <a:r>
              <a:rPr lang="en-US" altLang="ko-KR" dirty="0"/>
              <a:t>cd hello</a:t>
            </a:r>
          </a:p>
          <a:p>
            <a:r>
              <a:rPr lang="en-US" altLang="ko-KR" dirty="0" err="1"/>
              <a:t>npm</a:t>
            </a:r>
            <a:r>
              <a:rPr lang="en-US" altLang="ko-KR" dirty="0"/>
              <a:t> run server </a:t>
            </a:r>
            <a:r>
              <a:rPr lang="ko-KR" altLang="en-US" dirty="0"/>
              <a:t>또는 </a:t>
            </a:r>
            <a:r>
              <a:rPr lang="en-US" altLang="ko-KR" dirty="0"/>
              <a:t>yarn serve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E608D7-9F53-46A4-B6AC-3F17D01AF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0582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638D5-7732-43EE-93D1-8F12FDDA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첫번째 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84AD1A5-5174-485C-9D8D-BABA2C4F4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056" y="1512888"/>
            <a:ext cx="9471888" cy="4664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0A4546-C8B7-4E99-A371-9C7C61A7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3880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2B891-B5B5-41EF-A501-0EEEC48B01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데이터베이스 연동하기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3956C6-573E-4069-ADF9-C19C02A85E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A644D1-0E44-4375-8C29-79D81F73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020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2B891-B5B5-41EF-A501-0EEEC48B01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3956C6-573E-4069-ADF9-C19C02A85E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A644D1-0E44-4375-8C29-79D81F73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3191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90E0C-EED8-4595-8CD1-B53777B6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DFEF33-A4B0-443C-BAAE-12ADA808E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https://downloads.mariadb.com/MariaDB/mariadb-10.0/winx64-packages/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BB97F-4DE8-4A2F-9D5C-A1C494AE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94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5F78DC-C740-44EB-8715-5B60DF0D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975" y="2348880"/>
            <a:ext cx="6496050" cy="30660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EFD93C7-1C38-451B-A585-823DF5F9D4F3}"/>
              </a:ext>
            </a:extLst>
          </p:cNvPr>
          <p:cNvSpPr/>
          <p:nvPr/>
        </p:nvSpPr>
        <p:spPr>
          <a:xfrm>
            <a:off x="2999656" y="4005064"/>
            <a:ext cx="3312368" cy="14401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6443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3F620-1AC3-4DA1-902B-3ECE0497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E56358-DE8F-4A37-8386-B1EAA2259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maridb</a:t>
            </a:r>
            <a:r>
              <a:rPr lang="en-US" altLang="ko-KR" dirty="0"/>
              <a:t> </a:t>
            </a:r>
            <a:r>
              <a:rPr lang="ko-KR" altLang="en-US" dirty="0"/>
              <a:t>실행방법 </a:t>
            </a:r>
          </a:p>
          <a:p>
            <a:endParaRPr lang="ko-KR" altLang="en-US" dirty="0"/>
          </a:p>
          <a:p>
            <a:r>
              <a:rPr lang="en-US" altLang="ko-KR" dirty="0"/>
              <a:t>c:\maridb</a:t>
            </a:r>
            <a:r>
              <a:rPr lang="ko-KR" altLang="en-US" dirty="0"/>
              <a:t>에 압축을 푼다 </a:t>
            </a:r>
          </a:p>
          <a:p>
            <a:endParaRPr lang="ko-KR" altLang="en-US" dirty="0"/>
          </a:p>
          <a:p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창을 관리자권한으로 실행시킨다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cd /</a:t>
            </a:r>
            <a:r>
              <a:rPr lang="en-US" altLang="ko-KR" dirty="0" err="1"/>
              <a:t>mariadb</a:t>
            </a:r>
            <a:r>
              <a:rPr lang="en-US" altLang="ko-KR" dirty="0"/>
              <a:t>/bin</a:t>
            </a:r>
          </a:p>
          <a:p>
            <a:endParaRPr lang="en-US" altLang="ko-KR" dirty="0"/>
          </a:p>
          <a:p>
            <a:r>
              <a:rPr lang="en-US" altLang="ko-KR" dirty="0" err="1"/>
              <a:t>mysql_install_db</a:t>
            </a:r>
            <a:r>
              <a:rPr lang="en-US" altLang="ko-KR" dirty="0"/>
              <a:t> --</a:t>
            </a:r>
            <a:r>
              <a:rPr lang="en-US" altLang="ko-KR" dirty="0" err="1"/>
              <a:t>datadir</a:t>
            </a:r>
            <a:r>
              <a:rPr lang="en-US" altLang="ko-KR" dirty="0"/>
              <a:t>=C:\mariadb\data --service=</a:t>
            </a:r>
            <a:r>
              <a:rPr lang="en-US" altLang="ko-KR" dirty="0" err="1"/>
              <a:t>mariaDBZip</a:t>
            </a:r>
            <a:r>
              <a:rPr lang="en-US" altLang="ko-KR" dirty="0"/>
              <a:t> --port=5306 --password=1234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B61B24-0A39-43E6-9B89-7C8047FED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513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DECD7-D841-419C-B17A-7623FA3CA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시작하기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1F30358-2863-4D76-B51B-621804926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601" y="1443819"/>
            <a:ext cx="5364691" cy="47847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86B5DD-B438-4601-A7DB-B5C15A55C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04B40C-0A3F-4088-88F3-86E2FE806091}"/>
              </a:ext>
            </a:extLst>
          </p:cNvPr>
          <p:cNvSpPr/>
          <p:nvPr/>
        </p:nvSpPr>
        <p:spPr>
          <a:xfrm>
            <a:off x="2153609" y="3046736"/>
            <a:ext cx="6048672" cy="365125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6BDA083-9DFE-4D71-8014-7B6906DD6C73}"/>
              </a:ext>
            </a:extLst>
          </p:cNvPr>
          <p:cNvSpPr/>
          <p:nvPr/>
        </p:nvSpPr>
        <p:spPr>
          <a:xfrm>
            <a:off x="8400256" y="1915383"/>
            <a:ext cx="1567540" cy="922114"/>
          </a:xfrm>
          <a:prstGeom prst="wedgeRectCallout">
            <a:avLst>
              <a:gd name="adj1" fmla="val -59747"/>
              <a:gd name="adj2" fmla="val 84536"/>
            </a:avLst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오른쪽 버튼 눌러서 가동을 눌러주자</a:t>
            </a:r>
          </a:p>
        </p:txBody>
      </p:sp>
    </p:spTree>
    <p:extLst>
      <p:ext uri="{BB962C8B-B14F-4D97-AF65-F5344CB8AC3E}">
        <p14:creationId xmlns:p14="http://schemas.microsoft.com/office/powerpoint/2010/main" val="15743503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8424E-08BC-4F62-BB78-7D4642374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과 연동하기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B6A223-C7C5-443B-B5BA-50390AD63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altLang="ko-KR" dirty="0"/>
              <a:t>mysql -u root -p --port=5306</a:t>
            </a:r>
          </a:p>
          <a:p>
            <a:r>
              <a:rPr lang="ko-KR" altLang="en-US" dirty="0"/>
              <a:t>패스워드 </a:t>
            </a:r>
            <a:r>
              <a:rPr lang="en-US" altLang="ko-KR" dirty="0"/>
              <a:t>: 1234 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D3B40B-6C69-440E-85B8-F68E6720F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97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BBB187-8A5B-4776-9BBF-6B7371565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939" y="2881313"/>
            <a:ext cx="751521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490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FDE2B-8D95-4F17-B32D-35CEF5B5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디비</a:t>
            </a:r>
            <a:r>
              <a:rPr lang="ko-KR" altLang="en-US" dirty="0"/>
              <a:t> 시작하기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F005B5-553D-4114-BD7B-C559ED8CD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dirty="0" err="1"/>
              <a:t>디비연결하기</a:t>
            </a:r>
            <a:r>
              <a:rPr lang="ko-KR" altLang="en-US" dirty="0"/>
              <a:t> </a:t>
            </a:r>
          </a:p>
          <a:p>
            <a:pPr marL="0" indent="0">
              <a:buNone/>
            </a:pPr>
            <a:r>
              <a:rPr lang="en-US" altLang="ko-KR" dirty="0" err="1"/>
              <a:t>mysql</a:t>
            </a:r>
            <a:r>
              <a:rPr lang="en-US" altLang="ko-KR" dirty="0"/>
              <a:t> -u root -p --port=5306</a:t>
            </a:r>
          </a:p>
          <a:p>
            <a:pPr marL="0" indent="0">
              <a:buNone/>
            </a:pPr>
            <a:r>
              <a:rPr lang="en-US" altLang="ko-KR" dirty="0"/>
              <a:t>Enter your password :1234</a:t>
            </a:r>
          </a:p>
          <a:p>
            <a:endParaRPr lang="en-US" altLang="ko-KR" dirty="0"/>
          </a:p>
          <a:p>
            <a:r>
              <a:rPr lang="ko-KR" altLang="en-US" dirty="0" err="1"/>
              <a:t>디비</a:t>
            </a:r>
            <a:r>
              <a:rPr lang="ko-KR" altLang="en-US" dirty="0"/>
              <a:t> 생성 </a:t>
            </a:r>
          </a:p>
          <a:p>
            <a:pPr marL="0" indent="0">
              <a:buNone/>
            </a:pPr>
            <a:r>
              <a:rPr lang="en-US" altLang="ko-KR" dirty="0"/>
              <a:t>CREATE DATABASE </a:t>
            </a:r>
            <a:r>
              <a:rPr lang="en-US" altLang="ko-KR" dirty="0" err="1"/>
              <a:t>mydb</a:t>
            </a:r>
            <a:r>
              <a:rPr lang="en-US" altLang="ko-KR" dirty="0"/>
              <a:t> default CHARACTER SET UTF8; </a:t>
            </a:r>
          </a:p>
          <a:p>
            <a:pPr marL="0" indent="0">
              <a:buNone/>
            </a:pPr>
            <a:r>
              <a:rPr lang="en-US" altLang="ko-KR" dirty="0"/>
              <a:t>SHOW DATABAS # &gt; #</a:t>
            </a:r>
            <a:r>
              <a:rPr lang="ko-KR" altLang="en-US" dirty="0"/>
              <a:t>은 </a:t>
            </a:r>
            <a:r>
              <a:rPr lang="en-US" altLang="ko-KR" dirty="0" err="1"/>
              <a:t>mysql</a:t>
            </a:r>
            <a:r>
              <a:rPr lang="ko-KR" altLang="en-US" dirty="0"/>
              <a:t>에서 주석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계정만들기</a:t>
            </a:r>
            <a:r>
              <a:rPr lang="ko-KR" altLang="en-US" dirty="0"/>
              <a:t> </a:t>
            </a:r>
          </a:p>
          <a:p>
            <a:pPr marL="0" indent="0">
              <a:buNone/>
            </a:pPr>
            <a:r>
              <a:rPr lang="en-US" altLang="ko-KR" dirty="0"/>
              <a:t>GRANT ALL PRIVILEGES ON mydb.* TO user01@localhost IDENTIFIED BY '1234'; </a:t>
            </a:r>
          </a:p>
          <a:p>
            <a:pPr marL="0" indent="0">
              <a:buNone/>
            </a:pPr>
            <a:r>
              <a:rPr lang="en-US" altLang="ko-KR" dirty="0"/>
              <a:t>EXIT; </a:t>
            </a:r>
          </a:p>
          <a:p>
            <a:endParaRPr lang="en-US" altLang="ko-KR" dirty="0"/>
          </a:p>
          <a:p>
            <a:r>
              <a:rPr lang="ko-KR" altLang="en-US" dirty="0"/>
              <a:t>새로운 계정으로 시작하기 </a:t>
            </a:r>
          </a:p>
          <a:p>
            <a:pPr marL="0" indent="0">
              <a:buNone/>
            </a:pPr>
            <a:r>
              <a:rPr lang="en-US" altLang="ko-KR" dirty="0" err="1"/>
              <a:t>mysql</a:t>
            </a:r>
            <a:r>
              <a:rPr lang="en-US" altLang="ko-KR" dirty="0"/>
              <a:t> -u user01 -p</a:t>
            </a:r>
          </a:p>
          <a:p>
            <a:pPr marL="0" indent="0">
              <a:buNone/>
            </a:pPr>
            <a:r>
              <a:rPr lang="en-US" altLang="ko-KR" dirty="0"/>
              <a:t>use </a:t>
            </a:r>
            <a:r>
              <a:rPr lang="en-US" altLang="ko-KR" dirty="0" err="1"/>
              <a:t>mydb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93A54-B108-4691-AA95-3C31EF8D5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2529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1A9CD-B094-4048-9ECA-6C3006AA8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HeidiSql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88D526-520F-4034-9B9F-7A80C293D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https://www.heidisql.com/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D73CD2-26F3-4462-861A-1BE9ED51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39BA2-8BE5-4543-8BDA-F5621959A81B}" type="slidenum">
              <a:rPr lang="ko-KR" altLang="en-US" smtClean="0"/>
              <a:pPr/>
              <a:t>99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251B5E-0303-4ABA-9547-80223F933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2072605"/>
            <a:ext cx="7776864" cy="40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21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43546</TotalTime>
  <Words>3875</Words>
  <Application>Microsoft Office PowerPoint</Application>
  <PresentationFormat>와이드스크린</PresentationFormat>
  <Paragraphs>659</Paragraphs>
  <Slides>150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150</vt:i4>
      </vt:variant>
    </vt:vector>
  </HeadingPairs>
  <TitlesOfParts>
    <vt:vector size="160" baseType="lpstr">
      <vt:lpstr>Helvetica Neue</vt:lpstr>
      <vt:lpstr>Inter var experimental</vt:lpstr>
      <vt:lpstr>Menlo</vt:lpstr>
      <vt:lpstr>Noto Sans KR</vt:lpstr>
      <vt:lpstr>맑은 고딕</vt:lpstr>
      <vt:lpstr>Arial</vt:lpstr>
      <vt:lpstr>Consolas</vt:lpstr>
      <vt:lpstr>Roboto Mono</vt:lpstr>
      <vt:lpstr>Source Sans Pro</vt:lpstr>
      <vt:lpstr>Office 테마</vt:lpstr>
      <vt:lpstr>Vue</vt:lpstr>
      <vt:lpstr> Vue 란</vt:lpstr>
      <vt:lpstr>Vue의 특징</vt:lpstr>
      <vt:lpstr>MVVM 패턴이란</vt:lpstr>
      <vt:lpstr>설치해야 할 것들</vt:lpstr>
      <vt:lpstr>nodejs 설치하기</vt:lpstr>
      <vt:lpstr>nodejs  설치</vt:lpstr>
      <vt:lpstr>yarn 설치</vt:lpstr>
      <vt:lpstr>vue 프로젝트 만들기</vt:lpstr>
      <vt:lpstr>visual studio code에서 유용한 확장팩</vt:lpstr>
      <vt:lpstr>vue 테스트</vt:lpstr>
      <vt:lpstr>Vue의 특징</vt:lpstr>
      <vt:lpstr>크롬에 Vuetool 설치하기</vt:lpstr>
      <vt:lpstr>vue 설치하기</vt:lpstr>
      <vt:lpstr>vue  설치하기</vt:lpstr>
      <vt:lpstr>Hello Vue(hello.html)</vt:lpstr>
      <vt:lpstr>sample1.html</vt:lpstr>
      <vt:lpstr>이벤트 처리</vt:lpstr>
      <vt:lpstr>템플릿 문법</vt:lpstr>
      <vt:lpstr>PowerPoint 프레젠테이션</vt:lpstr>
      <vt:lpstr>속성바인딩</vt:lpstr>
      <vt:lpstr>인스턴스 라이프 사이클 훅</vt:lpstr>
      <vt:lpstr>라이프사이클 다이어그램</vt:lpstr>
      <vt:lpstr>라이프사이클 다이어그램</vt:lpstr>
      <vt:lpstr>라이프 사이클 훅 예제(라이프사이클훅.html)</vt:lpstr>
      <vt:lpstr>computed.html</vt:lpstr>
      <vt:lpstr>이벤트1.html</vt:lpstr>
      <vt:lpstr>이벤트2.html</vt:lpstr>
      <vt:lpstr>입력핸들링1.html</vt:lpstr>
      <vt:lpstr>입력핸들링2.html</vt:lpstr>
      <vt:lpstr>입력핸들링3.html</vt:lpstr>
      <vt:lpstr>컴포넌트</vt:lpstr>
      <vt:lpstr>컴포넌트 등록하기</vt:lpstr>
      <vt:lpstr>컴포넌트1.html</vt:lpstr>
      <vt:lpstr>Global Component(컴포넌트2.html)</vt:lpstr>
      <vt:lpstr>부모와 자식 컴포넌트 관계</vt:lpstr>
      <vt:lpstr>부모와 자식 컴포넌트 관계</vt:lpstr>
      <vt:lpstr>Props( 컴포넌트3.html)</vt:lpstr>
      <vt:lpstr>Props( 컴포넌트3-1.html)</vt:lpstr>
      <vt:lpstr>Props(컴포넌트4.html)</vt:lpstr>
      <vt:lpstr>컴포넌트5.html</vt:lpstr>
      <vt:lpstr>컴포넌트6.html</vt:lpstr>
      <vt:lpstr>컴포넌트 7.html</vt:lpstr>
      <vt:lpstr>컴포넌트 8. html</vt:lpstr>
      <vt:lpstr>컴포넌트9.html</vt:lpstr>
      <vt:lpstr>컴포넌트10.html</vt:lpstr>
      <vt:lpstr>컴포넌트10.html</vt:lpstr>
      <vt:lpstr>컴포넌트 11.html</vt:lpstr>
      <vt:lpstr>컴포넌트 11.html</vt:lpstr>
      <vt:lpstr>컴포넌트 12.html</vt:lpstr>
      <vt:lpstr>컴포넌트 12.html</vt:lpstr>
      <vt:lpstr>컴포넌트 12.html</vt:lpstr>
      <vt:lpstr>동일 레벨간 통신</vt:lpstr>
      <vt:lpstr> Event Bus</vt:lpstr>
      <vt:lpstr>v-bind약어</vt:lpstr>
      <vt:lpstr>v-on 약어</vt:lpstr>
      <vt:lpstr>조건문1.html</vt:lpstr>
      <vt:lpstr> 반복문1.html</vt:lpstr>
      <vt:lpstr>반복문2.html</vt:lpstr>
      <vt:lpstr> 반복문3.html</vt:lpstr>
      <vt:lpstr> 반복문3.html</vt:lpstr>
      <vt:lpstr>이벤트1.html</vt:lpstr>
      <vt:lpstr>양방향(모델.html)</vt:lpstr>
      <vt:lpstr>vue 인스턴스</vt:lpstr>
      <vt:lpstr>데이터와 메서드</vt:lpstr>
      <vt:lpstr>데이터와 메서드2.html</vt:lpstr>
      <vt:lpstr>주의사항</vt:lpstr>
      <vt:lpstr>템플릿문법</vt:lpstr>
      <vt:lpstr>모델2.html(textarea)</vt:lpstr>
      <vt:lpstr>모델3.html(checkbox)</vt:lpstr>
      <vt:lpstr>모델4.html(checkbox 배열)</vt:lpstr>
      <vt:lpstr>모델5.html(radio)</vt:lpstr>
      <vt:lpstr>모델6.html(select)</vt:lpstr>
      <vt:lpstr>모델7.html(동적 select)</vt:lpstr>
      <vt:lpstr>props1.html</vt:lpstr>
      <vt:lpstr>props2.html</vt:lpstr>
      <vt:lpstr>이벤트버스.html</vt:lpstr>
      <vt:lpstr>이벤트버스1.html</vt:lpstr>
      <vt:lpstr>이벤트버스1.html</vt:lpstr>
      <vt:lpstr>props3.html</vt:lpstr>
      <vt:lpstr>props3.html</vt:lpstr>
      <vt:lpstr>다이나믹.html</vt:lpstr>
      <vt:lpstr>다이나믹.html</vt:lpstr>
      <vt:lpstr>다이나믹.html</vt:lpstr>
      <vt:lpstr>달력.html</vt:lpstr>
      <vt:lpstr>백앤드서버와 통신(axios1.html)</vt:lpstr>
      <vt:lpstr>백앤드서버와 통신(axios1.html)</vt:lpstr>
      <vt:lpstr>백앤드서버와 통신(axios1.html)</vt:lpstr>
      <vt:lpstr>vue cli 설치</vt:lpstr>
      <vt:lpstr>프로젝트 만들기</vt:lpstr>
      <vt:lpstr> 첫번째 앱</vt:lpstr>
      <vt:lpstr>데이터베이스 연동하기</vt:lpstr>
      <vt:lpstr>MySQL</vt:lpstr>
      <vt:lpstr>MySql 설치하기</vt:lpstr>
      <vt:lpstr>MySql 설치</vt:lpstr>
      <vt:lpstr>서비스 시작하기</vt:lpstr>
      <vt:lpstr>MySQL과 연동하기</vt:lpstr>
      <vt:lpstr>디비 시작하기</vt:lpstr>
      <vt:lpstr>HeidiSql</vt:lpstr>
      <vt:lpstr>HeidiSql </vt:lpstr>
      <vt:lpstr>guestbook table 작성</vt:lpstr>
      <vt:lpstr>데이터추가</vt:lpstr>
      <vt:lpstr>MongoDB</vt:lpstr>
      <vt:lpstr>MongoDB 설치하기</vt:lpstr>
      <vt:lpstr>MongoDB 사용하기</vt:lpstr>
      <vt:lpstr>MongoDB 사용하기</vt:lpstr>
      <vt:lpstr>MongoDB 사용하기</vt:lpstr>
      <vt:lpstr>MongoDB 사용하기</vt:lpstr>
      <vt:lpstr>MongoDB 사용하기</vt:lpstr>
      <vt:lpstr>MongoDB 사용하기</vt:lpstr>
      <vt:lpstr>MongoDB 사용하기</vt:lpstr>
      <vt:lpstr>MongoDB 사용하기</vt:lpstr>
      <vt:lpstr>MongoDB 사용하기</vt:lpstr>
      <vt:lpstr>MongoDB 사용하기</vt:lpstr>
      <vt:lpstr>스프링 부트</vt:lpstr>
      <vt:lpstr>Hello, Web Application</vt:lpstr>
      <vt:lpstr>Hello, Web Application</vt:lpstr>
      <vt:lpstr>Hello, Web Application</vt:lpstr>
      <vt:lpstr>Hello, Web Application</vt:lpstr>
      <vt:lpstr>Hello, Web Application</vt:lpstr>
      <vt:lpstr>Hello, Web Application</vt:lpstr>
      <vt:lpstr>Hello, Web Application</vt:lpstr>
      <vt:lpstr>Hello, Web Application</vt:lpstr>
      <vt:lpstr>Hello, Web Application</vt:lpstr>
      <vt:lpstr>Hello, Web Application</vt:lpstr>
      <vt:lpstr>Hello, Web Application</vt:lpstr>
      <vt:lpstr>Hello, Web Application</vt:lpstr>
      <vt:lpstr>Hello, Web Application</vt:lpstr>
      <vt:lpstr>Hello, Web Application</vt:lpstr>
      <vt:lpstr>실행 결과</vt:lpstr>
      <vt:lpstr>참고</vt:lpstr>
      <vt:lpstr>jsp 사용하려면</vt:lpstr>
      <vt:lpstr>pom.xml에 추가</vt:lpstr>
      <vt:lpstr>application.properties</vt:lpstr>
      <vt:lpstr>폴더 구조</vt:lpstr>
      <vt:lpstr>몽고디비와 연동(몽고디비 계정만들기)</vt:lpstr>
      <vt:lpstr>몽고디비와 연동하기</vt:lpstr>
      <vt:lpstr>application.property</vt:lpstr>
      <vt:lpstr>몽고디비 연동(데이터 추가)</vt:lpstr>
      <vt:lpstr>AutoSequence부여</vt:lpstr>
      <vt:lpstr>AutoSequence부여</vt:lpstr>
      <vt:lpstr>HeroDto</vt:lpstr>
      <vt:lpstr>HeroMongoDao</vt:lpstr>
      <vt:lpstr>HeroMongoDao</vt:lpstr>
      <vt:lpstr>HeroMongoDao</vt:lpstr>
      <vt:lpstr>HeroMongoDao</vt:lpstr>
      <vt:lpstr>SequenceGenerator</vt:lpstr>
      <vt:lpstr>CustomSequence.java</vt:lpstr>
      <vt:lpstr>HeroController.java</vt:lpstr>
      <vt:lpstr>HeroController.java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머신러닝</dc:title>
  <dc:creator>user</dc:creator>
  <cp:lastModifiedBy>백 현숙</cp:lastModifiedBy>
  <cp:revision>225</cp:revision>
  <dcterms:created xsi:type="dcterms:W3CDTF">2018-06-12T11:16:11Z</dcterms:created>
  <dcterms:modified xsi:type="dcterms:W3CDTF">2023-03-21T01:44:59Z</dcterms:modified>
</cp:coreProperties>
</file>